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5" r:id="rId3"/>
    <p:sldId id="263" r:id="rId4"/>
    <p:sldId id="266" r:id="rId5"/>
    <p:sldId id="269" r:id="rId6"/>
    <p:sldId id="280" r:id="rId7"/>
  </p:sldIdLst>
  <p:sldSz cx="12192000" cy="6858000"/>
  <p:notesSz cx="6858000" cy="9144000"/>
  <p:embeddedFontLst>
    <p:embeddedFont>
      <p:font typeface="Poppins" panose="00000500000000000000" pitchFamily="2" charset="0"/>
      <p:regular r:id="rId8"/>
      <p:bold r:id="rId9"/>
      <p:italic r:id="rId10"/>
      <p:boldItalic r:id="rId11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7E86"/>
    <a:srgbClr val="A1C90E"/>
    <a:srgbClr val="006837"/>
    <a:srgbClr val="93B70D"/>
    <a:srgbClr val="0F6B32"/>
    <a:srgbClr val="0D5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1EBBA9-79AB-D60E-B9DE-7C87400921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AE759A-2762-9EEC-1BD3-F1B53FCDCE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26EAEB-9795-A855-B9F9-29A676469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594-D62F-4D99-8F6C-4EF0363A64A7}" type="datetimeFigureOut">
              <a:rPr lang="es-CO" smtClean="0"/>
              <a:t>20/02/2025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D54DDE-64A8-73A5-232B-517765904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379875-B3AC-0479-7EB6-82534F935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1331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33F0AE-3AFD-79DA-1295-1F9EF5EDF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A7E7AE-0191-7C1B-F62E-7DFFD01985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82AFC5-5025-05CE-8E6C-DFD89DD26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594-D62F-4D99-8F6C-4EF0363A64A7}" type="datetimeFigureOut">
              <a:rPr lang="es-CO" smtClean="0"/>
              <a:t>20/02/2025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26D1DA-0521-82DA-8993-EDE8C217C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657DD6-B2A3-056D-5B6A-200FE039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237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C3CA298-E7B5-FE51-7C34-A0B27BD152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7B25FE-07D8-42D4-65E8-7BB54D683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0DEAC7-28B2-F3EF-EBBB-9654D3E7F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594-D62F-4D99-8F6C-4EF0363A64A7}" type="datetimeFigureOut">
              <a:rPr lang="es-CO" smtClean="0"/>
              <a:t>20/02/2025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1BB293-D0B3-9135-F7FD-BC67E8582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3F0639-1D6B-7E78-5BA9-C5B4AB8BB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8247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FF1984-F196-E0EA-3813-80B202F31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CDD3818-0969-2C3F-ED86-CDE19B3A0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DF994B-DD7D-8194-F195-9F7C1C569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594-D62F-4D99-8F6C-4EF0363A64A7}" type="datetimeFigureOut">
              <a:rPr lang="es-CO" smtClean="0"/>
              <a:t>20/02/2025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F63389-5CDF-349C-54A2-21B23542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EC63A0-4BD2-B88B-8318-89C4B8D49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0606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BE79C2-3369-EC24-2775-2961C10A0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6422B5-A79A-FB52-31EE-12D714291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07D0AD-8CAA-CEDD-68B4-93AA08EBD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594-D62F-4D99-8F6C-4EF0363A64A7}" type="datetimeFigureOut">
              <a:rPr lang="es-CO" smtClean="0"/>
              <a:t>20/02/2025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A814DB-BF9A-0BB3-7CB9-721D6CC06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CDEEF1-F0A9-4840-5982-84236EC65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9203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9EDDB-261A-604F-0D23-4777A8FBC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732B7A-5EF5-2ECB-855E-2B731CA1F2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93EA31-D894-A7D9-6842-04C970165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F13E2E-5CB4-DA1D-CD4E-AF9FC6FFD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594-D62F-4D99-8F6C-4EF0363A64A7}" type="datetimeFigureOut">
              <a:rPr lang="es-CO" smtClean="0"/>
              <a:t>20/02/2025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EF384C-5B21-918F-9CB4-4D6716972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142908-CCD4-433D-E765-7DCB73D67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9048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74A4E1-121A-2B0E-3FA0-C941AD10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E5769B9-107C-40E3-4F84-CC1C64A1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37E990-7962-3396-94B3-C5BDBD9B3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E376A1D-511A-6EF6-A22B-7567F1524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3E09E4-62A2-5BEF-185B-025B7407FF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38A939A-5D05-4185-40D9-0944C2B7F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594-D62F-4D99-8F6C-4EF0363A64A7}" type="datetimeFigureOut">
              <a:rPr lang="es-CO" smtClean="0"/>
              <a:t>20/02/2025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ED010BD-B30C-0069-8184-09A47DA6D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DBEF7-65CA-E2C6-4A33-D3C34951E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318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DE5E59-A079-3ED0-905D-B6FECF85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4183477-698E-9EF9-6FE1-01D933650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594-D62F-4D99-8F6C-4EF0363A64A7}" type="datetimeFigureOut">
              <a:rPr lang="es-CO" smtClean="0"/>
              <a:t>20/02/2025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5BD5990-1F01-C1E5-2C45-765627C37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53F2895-5BD9-7FC9-A49F-0DD1F658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5906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915698B-3200-D13F-205F-1A327CBBA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594-D62F-4D99-8F6C-4EF0363A64A7}" type="datetimeFigureOut">
              <a:rPr lang="es-CO" smtClean="0"/>
              <a:t>20/02/2025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1CDD83A-83DF-4913-0AB4-9D73CB28D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F30535F-2A36-E608-4F3F-7C082944F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0270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41D77F-EDC0-D32E-7942-22C82DB22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DC746B-C863-9BD0-8877-266F4771D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A0B429-5043-CC0D-9F5C-A122228B2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E9ABC9-98BB-DBAF-1562-66BEED871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594-D62F-4D99-8F6C-4EF0363A64A7}" type="datetimeFigureOut">
              <a:rPr lang="es-CO" smtClean="0"/>
              <a:t>20/02/2025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2047D6-B171-B265-ECF5-DB8F6F46F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64278-D375-434B-7051-6961DC488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122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B2FD66-F4F0-9CAF-750B-3A90B1B9F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5A6EAC7-A1C2-E46B-8FFC-6C9ED9FFBA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DFF42E-C514-9C4F-45A2-7EE142E72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7F171E-2C9A-799D-3CC3-CCEEC18DA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43594-D62F-4D99-8F6C-4EF0363A64A7}" type="datetimeFigureOut">
              <a:rPr lang="es-CO" smtClean="0"/>
              <a:t>20/02/2025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A9CEAF-7709-4BF5-9A84-4D6410FA9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0AF1AE-DD53-ADEC-6E8E-BD3BD68E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527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35FFFFB-8BD4-CE00-C454-78163415F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558A29-1E24-D6E8-FA19-081356A7B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6374F9-C00A-809C-545F-3015910058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43594-D62F-4D99-8F6C-4EF0363A64A7}" type="datetimeFigureOut">
              <a:rPr lang="es-CO" smtClean="0"/>
              <a:t>20/02/2025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8F2637-D35D-476E-782B-B65869F6C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CCCB60-641F-9BDD-4AF7-D47FA7BA9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93D70-2778-413D-8996-55DC76D621D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750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83E3789-CD90-0F38-ED25-6020804BC7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/>
              </a:gs>
            </a:gsLst>
            <a:lin ang="2700000" scaled="1"/>
            <a:tileRect/>
          </a:gra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7" name="Imagen 16" descr="Imagen borrosa de un edificio&#10;&#10;Descripción generada automáticamente con confianza baja">
            <a:extLst>
              <a:ext uri="{FF2B5EF4-FFF2-40B4-BE49-F238E27FC236}">
                <a16:creationId xmlns:a16="http://schemas.microsoft.com/office/drawing/2014/main" id="{B7989225-F1E2-E542-6F7B-E0C88854F4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33" b="783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C007145D-E7D0-14B5-F102-9A80BAAE87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65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F3630CEE-E2DE-8D15-35F3-558950230322}"/>
              </a:ext>
            </a:extLst>
          </p:cNvPr>
          <p:cNvGrpSpPr/>
          <p:nvPr/>
        </p:nvGrpSpPr>
        <p:grpSpPr>
          <a:xfrm>
            <a:off x="226178" y="5634011"/>
            <a:ext cx="11739645" cy="965809"/>
            <a:chOff x="278200" y="5634011"/>
            <a:chExt cx="11739645" cy="965809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1781FE81-0E4E-862D-9536-0AC362F4F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524299" y="6023512"/>
              <a:ext cx="883048" cy="104045"/>
            </a:xfrm>
            <a:prstGeom prst="rect">
              <a:avLst/>
            </a:prstGeom>
          </p:spPr>
        </p:pic>
        <p:pic>
          <p:nvPicPr>
            <p:cNvPr id="28" name="Imagen 2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1AAE918C-CD19-84C7-D125-9CDF62CD3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200" y="6434298"/>
              <a:ext cx="845345" cy="165522"/>
            </a:xfrm>
            <a:prstGeom prst="rect">
              <a:avLst/>
            </a:prstGeom>
          </p:spPr>
        </p:pic>
      </p:grpSp>
      <p:pic>
        <p:nvPicPr>
          <p:cNvPr id="21" name="Imagen 20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F549A0B8-089B-2559-8B09-5731EB2E08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08" y="3201085"/>
            <a:ext cx="3095031" cy="646331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5449CEFE-B2FC-7CF5-8064-E57450D7E48B}"/>
              </a:ext>
            </a:extLst>
          </p:cNvPr>
          <p:cNvCxnSpPr>
            <a:cxnSpLocks/>
          </p:cNvCxnSpPr>
          <p:nvPr/>
        </p:nvCxnSpPr>
        <p:spPr>
          <a:xfrm>
            <a:off x="5849647" y="2551117"/>
            <a:ext cx="0" cy="194626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o 26">
            <a:extLst>
              <a:ext uri="{FF2B5EF4-FFF2-40B4-BE49-F238E27FC236}">
                <a16:creationId xmlns:a16="http://schemas.microsoft.com/office/drawing/2014/main" id="{F8366D9B-14E7-3112-0052-C47D8F1BC7B0}"/>
              </a:ext>
            </a:extLst>
          </p:cNvPr>
          <p:cNvGrpSpPr/>
          <p:nvPr/>
        </p:nvGrpSpPr>
        <p:grpSpPr>
          <a:xfrm>
            <a:off x="6095999" y="2613349"/>
            <a:ext cx="4204753" cy="1778417"/>
            <a:chOff x="6109398" y="2503169"/>
            <a:chExt cx="3537489" cy="1778417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7232C199-2924-E15F-0DB3-5058F82FD679}"/>
                </a:ext>
              </a:extLst>
            </p:cNvPr>
            <p:cNvSpPr txBox="1"/>
            <p:nvPr/>
          </p:nvSpPr>
          <p:spPr>
            <a:xfrm>
              <a:off x="6109398" y="2503169"/>
              <a:ext cx="3401720" cy="13747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5000"/>
                </a:lnSpc>
              </a:pPr>
              <a:r>
                <a:rPr lang="es-ES" sz="4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Estructura</a:t>
              </a:r>
            </a:p>
            <a:p>
              <a:pPr>
                <a:lnSpc>
                  <a:spcPts val="5000"/>
                </a:lnSpc>
              </a:pPr>
              <a:r>
                <a:rPr lang="es-ES" sz="4400" b="1" dirty="0">
                  <a:solidFill>
                    <a:srgbClr val="A1C90E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Corporativa </a:t>
              </a:r>
              <a:endParaRPr lang="en-US" sz="4400" b="1" dirty="0">
                <a:solidFill>
                  <a:srgbClr val="A1C90E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8E27EE07-F09A-F38B-A0D8-A5237A70F635}"/>
                </a:ext>
              </a:extLst>
            </p:cNvPr>
            <p:cNvSpPr txBox="1"/>
            <p:nvPr/>
          </p:nvSpPr>
          <p:spPr>
            <a:xfrm>
              <a:off x="6257385" y="3973809"/>
              <a:ext cx="338950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Febrero </a:t>
              </a:r>
              <a:r>
                <a:rPr lang="es-ES" sz="1400" dirty="0">
                  <a:solidFill>
                    <a:srgbClr val="A1C90E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2025</a:t>
              </a:r>
              <a:endParaRPr lang="es-CO" sz="1400" dirty="0">
                <a:solidFill>
                  <a:srgbClr val="A1C90E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</p:grpSp>
      <p:sp>
        <p:nvSpPr>
          <p:cNvPr id="34" name="Elipse 33">
            <a:extLst>
              <a:ext uri="{FF2B5EF4-FFF2-40B4-BE49-F238E27FC236}">
                <a16:creationId xmlns:a16="http://schemas.microsoft.com/office/drawing/2014/main" id="{A364FAD0-42A1-8BCF-E2E1-CC8AD52DE45E}"/>
              </a:ext>
            </a:extLst>
          </p:cNvPr>
          <p:cNvSpPr/>
          <p:nvPr/>
        </p:nvSpPr>
        <p:spPr>
          <a:xfrm>
            <a:off x="-2964816" y="5634010"/>
            <a:ext cx="8072678" cy="8072675"/>
          </a:xfrm>
          <a:prstGeom prst="ellipse">
            <a:avLst/>
          </a:prstGeom>
          <a:noFill/>
          <a:ln>
            <a:solidFill>
              <a:srgbClr val="A1C90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84E0BACC-1507-4E98-9BBB-2C09FFB2C1AB}"/>
              </a:ext>
            </a:extLst>
          </p:cNvPr>
          <p:cNvSpPr/>
          <p:nvPr/>
        </p:nvSpPr>
        <p:spPr>
          <a:xfrm>
            <a:off x="6968189" y="-7105251"/>
            <a:ext cx="8072678" cy="8072675"/>
          </a:xfrm>
          <a:prstGeom prst="ellipse">
            <a:avLst/>
          </a:prstGeom>
          <a:noFill/>
          <a:ln>
            <a:solidFill>
              <a:srgbClr val="A1C90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2717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2A917B70-E6AC-D505-9D4D-06791C88A7E7}"/>
              </a:ext>
            </a:extLst>
          </p:cNvPr>
          <p:cNvSpPr/>
          <p:nvPr/>
        </p:nvSpPr>
        <p:spPr>
          <a:xfrm>
            <a:off x="-1" y="-3"/>
            <a:ext cx="12192000" cy="6857999"/>
          </a:xfrm>
          <a:prstGeom prst="rect">
            <a:avLst/>
          </a:prstGeom>
          <a:solidFill>
            <a:srgbClr val="A1C90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" name="Imagen 19" descr="Mujer con vestido de novia&#10;&#10;Descripción generada automáticamente con confianza media">
            <a:extLst>
              <a:ext uri="{FF2B5EF4-FFF2-40B4-BE49-F238E27FC236}">
                <a16:creationId xmlns:a16="http://schemas.microsoft.com/office/drawing/2014/main" id="{B78025BA-4BE1-4C91-28DE-AC8753B0F1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9299"/>
          <a:stretch/>
        </p:blipFill>
        <p:spPr>
          <a:xfrm flipH="1">
            <a:off x="3381375" y="-1"/>
            <a:ext cx="8810624" cy="6858000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8EF1C94E-E85F-5BC8-3CFF-6377ADB6DDD3}"/>
              </a:ext>
            </a:extLst>
          </p:cNvPr>
          <p:cNvSpPr/>
          <p:nvPr/>
        </p:nvSpPr>
        <p:spPr>
          <a:xfrm>
            <a:off x="3368042" y="0"/>
            <a:ext cx="8810627" cy="6858000"/>
          </a:xfrm>
          <a:prstGeom prst="rect">
            <a:avLst/>
          </a:prstGeom>
          <a:gradFill flip="none" rotWithShape="1">
            <a:gsLst>
              <a:gs pos="44000">
                <a:srgbClr val="9BC10E">
                  <a:alpha val="0"/>
                </a:srgbClr>
              </a:gs>
              <a:gs pos="31000">
                <a:srgbClr val="95B90D">
                  <a:alpha val="0"/>
                </a:srgbClr>
              </a:gs>
              <a:gs pos="80000">
                <a:srgbClr val="A1C90E"/>
              </a:gs>
              <a:gs pos="0">
                <a:srgbClr val="A1C90E">
                  <a:alpha val="96000"/>
                </a:srgb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D43BD3-E52B-A1C6-CE31-CAB93C1CB61C}"/>
              </a:ext>
            </a:extLst>
          </p:cNvPr>
          <p:cNvSpPr txBox="1"/>
          <p:nvPr/>
        </p:nvSpPr>
        <p:spPr>
          <a:xfrm>
            <a:off x="1654538" y="2406493"/>
            <a:ext cx="4235074" cy="1565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es-ES" sz="5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Estructura</a:t>
            </a:r>
          </a:p>
          <a:p>
            <a:pPr>
              <a:lnSpc>
                <a:spcPts val="5700"/>
              </a:lnSpc>
            </a:pPr>
            <a:r>
              <a:rPr lang="es-ES" sz="5400" b="1" dirty="0">
                <a:solidFill>
                  <a:srgbClr val="0068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General </a:t>
            </a:r>
            <a:endParaRPr lang="en-US" sz="5400" b="1" dirty="0">
              <a:solidFill>
                <a:srgbClr val="006837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45F5BED-C2CD-34B1-E41D-EDF56BA95A2E}"/>
              </a:ext>
            </a:extLst>
          </p:cNvPr>
          <p:cNvSpPr txBox="1"/>
          <p:nvPr/>
        </p:nvSpPr>
        <p:spPr>
          <a:xfrm>
            <a:off x="1669749" y="4005919"/>
            <a:ext cx="42198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00683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Febrero </a:t>
            </a:r>
            <a:r>
              <a:rPr lang="es-ES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2025</a:t>
            </a:r>
            <a:endParaRPr lang="es-CO" dirty="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1" name="Imagen 10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999EB3EF-3457-1875-3FC1-D93E0C34297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81" y="547222"/>
            <a:ext cx="2579282" cy="538628"/>
          </a:xfrm>
          <a:prstGeom prst="rect">
            <a:avLst/>
          </a:prstGeom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1E730788-2F86-A361-CD71-5218B105205F}"/>
              </a:ext>
            </a:extLst>
          </p:cNvPr>
          <p:cNvGrpSpPr/>
          <p:nvPr/>
        </p:nvGrpSpPr>
        <p:grpSpPr>
          <a:xfrm>
            <a:off x="226178" y="5634011"/>
            <a:ext cx="11739645" cy="965809"/>
            <a:chOff x="278200" y="5634011"/>
            <a:chExt cx="11739645" cy="965809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FF1DA877-3A1F-7B25-A89F-C411A9643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524299" y="6023512"/>
              <a:ext cx="883048" cy="104045"/>
            </a:xfrm>
            <a:prstGeom prst="rect">
              <a:avLst/>
            </a:prstGeom>
          </p:spPr>
        </p:pic>
        <p:pic>
          <p:nvPicPr>
            <p:cNvPr id="24" name="Imagen 23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C86EAC3C-CED9-EED1-E073-059458638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200" y="6434298"/>
              <a:ext cx="845345" cy="165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5835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64E850F-7072-6C18-E779-0BF41A97593A}"/>
              </a:ext>
            </a:extLst>
          </p:cNvPr>
          <p:cNvSpPr txBox="1"/>
          <p:nvPr/>
        </p:nvSpPr>
        <p:spPr>
          <a:xfrm>
            <a:off x="466353" y="349508"/>
            <a:ext cx="2808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Estructura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ES" b="1" dirty="0">
                <a:solidFill>
                  <a:srgbClr val="A1C90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General</a:t>
            </a:r>
            <a:endParaRPr lang="en-US" b="1" dirty="0">
              <a:solidFill>
                <a:srgbClr val="A1C90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2" name="Imagen 51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187A3839-E849-5692-730B-C50966ECA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991" y="367142"/>
            <a:ext cx="2124629" cy="443684"/>
          </a:xfrm>
          <a:prstGeom prst="rect">
            <a:avLst/>
          </a:prstGeom>
        </p:spPr>
      </p:pic>
      <p:cxnSp>
        <p:nvCxnSpPr>
          <p:cNvPr id="3" name="Straight Connector 79">
            <a:extLst>
              <a:ext uri="{FF2B5EF4-FFF2-40B4-BE49-F238E27FC236}">
                <a16:creationId xmlns:a16="http://schemas.microsoft.com/office/drawing/2014/main" id="{E53866BD-BBE4-0CCD-E739-970B8D37DCD8}"/>
              </a:ext>
            </a:extLst>
          </p:cNvPr>
          <p:cNvCxnSpPr>
            <a:cxnSpLocks/>
          </p:cNvCxnSpPr>
          <p:nvPr/>
        </p:nvCxnSpPr>
        <p:spPr>
          <a:xfrm>
            <a:off x="3716755" y="4681030"/>
            <a:ext cx="0" cy="51883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79">
            <a:extLst>
              <a:ext uri="{FF2B5EF4-FFF2-40B4-BE49-F238E27FC236}">
                <a16:creationId xmlns:a16="http://schemas.microsoft.com/office/drawing/2014/main" id="{17B4ED79-454E-9017-6F9B-27922E0452A9}"/>
              </a:ext>
            </a:extLst>
          </p:cNvPr>
          <p:cNvCxnSpPr>
            <a:cxnSpLocks/>
          </p:cNvCxnSpPr>
          <p:nvPr/>
        </p:nvCxnSpPr>
        <p:spPr>
          <a:xfrm>
            <a:off x="5499481" y="4691580"/>
            <a:ext cx="0" cy="51883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9">
            <a:extLst>
              <a:ext uri="{FF2B5EF4-FFF2-40B4-BE49-F238E27FC236}">
                <a16:creationId xmlns:a16="http://schemas.microsoft.com/office/drawing/2014/main" id="{99E76F05-B1EA-D240-C574-11B2E4ED3679}"/>
              </a:ext>
            </a:extLst>
          </p:cNvPr>
          <p:cNvCxnSpPr>
            <a:cxnSpLocks/>
          </p:cNvCxnSpPr>
          <p:nvPr/>
        </p:nvCxnSpPr>
        <p:spPr>
          <a:xfrm>
            <a:off x="7218412" y="4668653"/>
            <a:ext cx="0" cy="51883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9">
            <a:extLst>
              <a:ext uri="{FF2B5EF4-FFF2-40B4-BE49-F238E27FC236}">
                <a16:creationId xmlns:a16="http://schemas.microsoft.com/office/drawing/2014/main" id="{CC48416F-3916-BA19-B2E6-7D721DC1CD92}"/>
              </a:ext>
            </a:extLst>
          </p:cNvPr>
          <p:cNvCxnSpPr>
            <a:cxnSpLocks/>
          </p:cNvCxnSpPr>
          <p:nvPr/>
        </p:nvCxnSpPr>
        <p:spPr>
          <a:xfrm>
            <a:off x="8926709" y="4691580"/>
            <a:ext cx="0" cy="51883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79">
            <a:extLst>
              <a:ext uri="{FF2B5EF4-FFF2-40B4-BE49-F238E27FC236}">
                <a16:creationId xmlns:a16="http://schemas.microsoft.com/office/drawing/2014/main" id="{B5D5DC8D-98D9-CD6B-A52B-C3144DB53866}"/>
              </a:ext>
            </a:extLst>
          </p:cNvPr>
          <p:cNvCxnSpPr>
            <a:cxnSpLocks/>
          </p:cNvCxnSpPr>
          <p:nvPr/>
        </p:nvCxnSpPr>
        <p:spPr>
          <a:xfrm>
            <a:off x="8076382" y="4668653"/>
            <a:ext cx="0" cy="1582084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: angular 7">
            <a:extLst>
              <a:ext uri="{FF2B5EF4-FFF2-40B4-BE49-F238E27FC236}">
                <a16:creationId xmlns:a16="http://schemas.microsoft.com/office/drawing/2014/main" id="{099ADEC2-1073-F858-26CA-64BED482C45F}"/>
              </a:ext>
            </a:extLst>
          </p:cNvPr>
          <p:cNvCxnSpPr>
            <a:cxnSpLocks/>
          </p:cNvCxnSpPr>
          <p:nvPr/>
        </p:nvCxnSpPr>
        <p:spPr>
          <a:xfrm flipV="1">
            <a:off x="4213954" y="3738780"/>
            <a:ext cx="2185843" cy="523161"/>
          </a:xfrm>
          <a:prstGeom prst="bentConnector3">
            <a:avLst>
              <a:gd name="adj1" fmla="val 13031"/>
            </a:avLst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: angular 8">
            <a:extLst>
              <a:ext uri="{FF2B5EF4-FFF2-40B4-BE49-F238E27FC236}">
                <a16:creationId xmlns:a16="http://schemas.microsoft.com/office/drawing/2014/main" id="{B33F2BB2-5AF0-F8D9-8ADB-39348A69D5C4}"/>
              </a:ext>
            </a:extLst>
          </p:cNvPr>
          <p:cNvCxnSpPr>
            <a:cxnSpLocks/>
          </p:cNvCxnSpPr>
          <p:nvPr/>
        </p:nvCxnSpPr>
        <p:spPr>
          <a:xfrm rot="10800000">
            <a:off x="6860166" y="2306723"/>
            <a:ext cx="1025051" cy="12700"/>
          </a:xfrm>
          <a:prstGeom prst="bentConnector3">
            <a:avLst>
              <a:gd name="adj1" fmla="val 119692"/>
            </a:avLst>
          </a:prstGeom>
          <a:ln w="38100">
            <a:solidFill>
              <a:schemeClr val="bg1">
                <a:lumMod val="75000"/>
              </a:schemeClr>
            </a:solidFill>
            <a:prstDash val="sysDash"/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87">
            <a:extLst>
              <a:ext uri="{FF2B5EF4-FFF2-40B4-BE49-F238E27FC236}">
                <a16:creationId xmlns:a16="http://schemas.microsoft.com/office/drawing/2014/main" id="{20C814A8-7E5F-D82A-0153-26C03B681FC0}"/>
              </a:ext>
            </a:extLst>
          </p:cNvPr>
          <p:cNvCxnSpPr>
            <a:cxnSpLocks/>
          </p:cNvCxnSpPr>
          <p:nvPr/>
        </p:nvCxnSpPr>
        <p:spPr>
          <a:xfrm>
            <a:off x="6399797" y="896855"/>
            <a:ext cx="0" cy="379472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6">
            <a:extLst>
              <a:ext uri="{FF2B5EF4-FFF2-40B4-BE49-F238E27FC236}">
                <a16:creationId xmlns:a16="http://schemas.microsoft.com/office/drawing/2014/main" id="{2B5BA741-C69A-A9B9-2563-E6979EFD3113}"/>
              </a:ext>
            </a:extLst>
          </p:cNvPr>
          <p:cNvSpPr/>
          <p:nvPr/>
        </p:nvSpPr>
        <p:spPr>
          <a:xfrm>
            <a:off x="4580085" y="1597430"/>
            <a:ext cx="1208442" cy="469659"/>
          </a:xfrm>
          <a:prstGeom prst="roundRect">
            <a:avLst>
              <a:gd name="adj" fmla="val 51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r>
              <a:rPr lang="es-CO" sz="800" b="1" noProof="0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Revisor Fiscal</a:t>
            </a:r>
          </a:p>
          <a:p>
            <a:pPr algn="ctr" defTabSz="867968">
              <a:defRPr/>
            </a:pPr>
            <a:r>
              <a:rPr lang="es-CO" sz="800" b="1" noProof="0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(Firma: Escobar Auditores)</a:t>
            </a:r>
          </a:p>
        </p:txBody>
      </p:sp>
      <p:sp>
        <p:nvSpPr>
          <p:cNvPr id="14" name="Round Same Side Corner Rectangle 22">
            <a:extLst>
              <a:ext uri="{FF2B5EF4-FFF2-40B4-BE49-F238E27FC236}">
                <a16:creationId xmlns:a16="http://schemas.microsoft.com/office/drawing/2014/main" id="{DBAE0647-EA7D-7733-3DD3-042142BEA61C}"/>
              </a:ext>
            </a:extLst>
          </p:cNvPr>
          <p:cNvSpPr/>
          <p:nvPr/>
        </p:nvSpPr>
        <p:spPr>
          <a:xfrm>
            <a:off x="4579901" y="1584087"/>
            <a:ext cx="1209778" cy="6302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endParaRPr lang="es-CO" sz="648" noProof="0" dirty="0">
              <a:solidFill>
                <a:srgbClr val="E7E6E6">
                  <a:lumMod val="5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Rounded Rectangle 11">
            <a:extLst>
              <a:ext uri="{FF2B5EF4-FFF2-40B4-BE49-F238E27FC236}">
                <a16:creationId xmlns:a16="http://schemas.microsoft.com/office/drawing/2014/main" id="{9CC58056-D530-657E-2156-8F7444AF4168}"/>
              </a:ext>
            </a:extLst>
          </p:cNvPr>
          <p:cNvSpPr/>
          <p:nvPr/>
        </p:nvSpPr>
        <p:spPr>
          <a:xfrm>
            <a:off x="5868511" y="540553"/>
            <a:ext cx="1068762" cy="513627"/>
          </a:xfrm>
          <a:prstGeom prst="roundRect">
            <a:avLst>
              <a:gd name="adj" fmla="val 51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r>
              <a:rPr lang="es-CO" sz="800" b="1" noProof="0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Asamblea General</a:t>
            </a:r>
            <a:endParaRPr lang="es-CO" sz="800" noProof="0" dirty="0">
              <a:solidFill>
                <a:srgbClr val="E7E6E6">
                  <a:lumMod val="5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1" name="Round Same Side Corner Rectangle 62">
            <a:extLst>
              <a:ext uri="{FF2B5EF4-FFF2-40B4-BE49-F238E27FC236}">
                <a16:creationId xmlns:a16="http://schemas.microsoft.com/office/drawing/2014/main" id="{76FD61DA-7490-0EA7-7E23-2436C1E47472}"/>
              </a:ext>
            </a:extLst>
          </p:cNvPr>
          <p:cNvSpPr/>
          <p:nvPr/>
        </p:nvSpPr>
        <p:spPr>
          <a:xfrm>
            <a:off x="5866281" y="523027"/>
            <a:ext cx="1068762" cy="5758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endParaRPr lang="es-CO" sz="648" noProof="0" dirty="0">
              <a:solidFill>
                <a:srgbClr val="E7E6E6">
                  <a:lumMod val="5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2" name="Rounded Rectangle 16">
            <a:extLst>
              <a:ext uri="{FF2B5EF4-FFF2-40B4-BE49-F238E27FC236}">
                <a16:creationId xmlns:a16="http://schemas.microsoft.com/office/drawing/2014/main" id="{99B93B50-53BB-100A-3618-CBC6AA78A9B8}"/>
              </a:ext>
            </a:extLst>
          </p:cNvPr>
          <p:cNvSpPr/>
          <p:nvPr/>
        </p:nvSpPr>
        <p:spPr>
          <a:xfrm>
            <a:off x="7614708" y="2128066"/>
            <a:ext cx="1188765" cy="484270"/>
          </a:xfrm>
          <a:prstGeom prst="roundRect">
            <a:avLst>
              <a:gd name="adj" fmla="val 51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r>
              <a:rPr lang="es-CO" sz="800" b="1" noProof="0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Jefe Auditoria Interna</a:t>
            </a:r>
          </a:p>
          <a:p>
            <a:pPr algn="ctr" defTabSz="867968">
              <a:defRPr/>
            </a:pPr>
            <a:r>
              <a:rPr lang="es-CO" sz="800" noProof="0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(Viviana Jiménez)</a:t>
            </a:r>
          </a:p>
        </p:txBody>
      </p:sp>
      <p:sp>
        <p:nvSpPr>
          <p:cNvPr id="25" name="Round Same Side Corner Rectangle 22">
            <a:extLst>
              <a:ext uri="{FF2B5EF4-FFF2-40B4-BE49-F238E27FC236}">
                <a16:creationId xmlns:a16="http://schemas.microsoft.com/office/drawing/2014/main" id="{17EF8726-FB60-ED26-4F09-ECAA8E231609}"/>
              </a:ext>
            </a:extLst>
          </p:cNvPr>
          <p:cNvSpPr/>
          <p:nvPr/>
        </p:nvSpPr>
        <p:spPr>
          <a:xfrm>
            <a:off x="7614710" y="2114720"/>
            <a:ext cx="1188754" cy="6229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endParaRPr lang="es-CO" sz="648" noProof="0" dirty="0">
              <a:solidFill>
                <a:srgbClr val="E7E6E6">
                  <a:lumMod val="5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29" name="Conector: angular 28">
            <a:extLst>
              <a:ext uri="{FF2B5EF4-FFF2-40B4-BE49-F238E27FC236}">
                <a16:creationId xmlns:a16="http://schemas.microsoft.com/office/drawing/2014/main" id="{D773C3EC-62C7-1546-076C-E1CB23560204}"/>
              </a:ext>
            </a:extLst>
          </p:cNvPr>
          <p:cNvCxnSpPr>
            <a:endCxn id="13" idx="0"/>
          </p:cNvCxnSpPr>
          <p:nvPr/>
        </p:nvCxnSpPr>
        <p:spPr>
          <a:xfrm rot="10800000" flipV="1">
            <a:off x="5184308" y="1375400"/>
            <a:ext cx="1215489" cy="222030"/>
          </a:xfrm>
          <a:prstGeom prst="bentConnector2">
            <a:avLst/>
          </a:prstGeom>
          <a:ln w="38100">
            <a:solidFill>
              <a:schemeClr val="bg1">
                <a:lumMod val="75000"/>
              </a:schemeClr>
            </a:solidFill>
            <a:prstDash val="sysDash"/>
            <a:tailEnd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ounded Rectangle 16">
            <a:extLst>
              <a:ext uri="{FF2B5EF4-FFF2-40B4-BE49-F238E27FC236}">
                <a16:creationId xmlns:a16="http://schemas.microsoft.com/office/drawing/2014/main" id="{8D7EE755-680C-4BF5-C47E-3B93F8D560F1}"/>
              </a:ext>
            </a:extLst>
          </p:cNvPr>
          <p:cNvSpPr/>
          <p:nvPr/>
        </p:nvSpPr>
        <p:spPr>
          <a:xfrm>
            <a:off x="5815261" y="2115641"/>
            <a:ext cx="1188765" cy="484270"/>
          </a:xfrm>
          <a:prstGeom prst="roundRect">
            <a:avLst>
              <a:gd name="adj" fmla="val 51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r>
              <a:rPr lang="es-CO" sz="800" b="1" noProof="0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Consejo Directivo</a:t>
            </a:r>
            <a:endParaRPr lang="es-CO" sz="800" noProof="0" dirty="0">
              <a:solidFill>
                <a:srgbClr val="E7E6E6">
                  <a:lumMod val="5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1" name="Round Same Side Corner Rectangle 22">
            <a:extLst>
              <a:ext uri="{FF2B5EF4-FFF2-40B4-BE49-F238E27FC236}">
                <a16:creationId xmlns:a16="http://schemas.microsoft.com/office/drawing/2014/main" id="{8BFA013E-3A21-A43B-64E0-FF605BB5A049}"/>
              </a:ext>
            </a:extLst>
          </p:cNvPr>
          <p:cNvSpPr/>
          <p:nvPr/>
        </p:nvSpPr>
        <p:spPr>
          <a:xfrm>
            <a:off x="5815264" y="2102295"/>
            <a:ext cx="1188754" cy="6229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endParaRPr lang="es-CO" sz="648" noProof="0" dirty="0">
              <a:solidFill>
                <a:srgbClr val="E7E6E6">
                  <a:lumMod val="5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Rounded Rectangle 16">
            <a:extLst>
              <a:ext uri="{FF2B5EF4-FFF2-40B4-BE49-F238E27FC236}">
                <a16:creationId xmlns:a16="http://schemas.microsoft.com/office/drawing/2014/main" id="{7FCDE0D5-37A0-9BC0-0271-738A914DD141}"/>
              </a:ext>
            </a:extLst>
          </p:cNvPr>
          <p:cNvSpPr/>
          <p:nvPr/>
        </p:nvSpPr>
        <p:spPr>
          <a:xfrm>
            <a:off x="5805417" y="2901951"/>
            <a:ext cx="1188765" cy="614669"/>
          </a:xfrm>
          <a:prstGeom prst="roundRect">
            <a:avLst>
              <a:gd name="adj" fmla="val 51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r>
              <a:rPr lang="es-CO" sz="800" b="1" noProof="0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Director General Comfenalco Valle delagente </a:t>
            </a:r>
          </a:p>
          <a:p>
            <a:pPr algn="ctr" defTabSz="867968">
              <a:defRPr/>
            </a:pPr>
            <a:r>
              <a:rPr lang="es-CO" sz="800" noProof="0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(Felice Grimoldi)</a:t>
            </a:r>
          </a:p>
        </p:txBody>
      </p:sp>
      <p:sp>
        <p:nvSpPr>
          <p:cNvPr id="33" name="Round Same Side Corner Rectangle 22">
            <a:extLst>
              <a:ext uri="{FF2B5EF4-FFF2-40B4-BE49-F238E27FC236}">
                <a16:creationId xmlns:a16="http://schemas.microsoft.com/office/drawing/2014/main" id="{AAB6A138-DB45-0D77-9B0B-5E18F1FCAE3E}"/>
              </a:ext>
            </a:extLst>
          </p:cNvPr>
          <p:cNvSpPr/>
          <p:nvPr/>
        </p:nvSpPr>
        <p:spPr>
          <a:xfrm>
            <a:off x="5805420" y="2888606"/>
            <a:ext cx="1188754" cy="6229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endParaRPr lang="es-CO" sz="648" noProof="0" dirty="0">
              <a:solidFill>
                <a:srgbClr val="E7E6E6">
                  <a:lumMod val="5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4" name="Rounded Rectangle 16">
            <a:extLst>
              <a:ext uri="{FF2B5EF4-FFF2-40B4-BE49-F238E27FC236}">
                <a16:creationId xmlns:a16="http://schemas.microsoft.com/office/drawing/2014/main" id="{95C984C2-6948-0CE6-4EB4-ACB3FC76BBF1}"/>
              </a:ext>
            </a:extLst>
          </p:cNvPr>
          <p:cNvSpPr/>
          <p:nvPr/>
        </p:nvSpPr>
        <p:spPr>
          <a:xfrm>
            <a:off x="3824845" y="3881807"/>
            <a:ext cx="1429743" cy="551645"/>
          </a:xfrm>
          <a:prstGeom prst="roundRect">
            <a:avLst>
              <a:gd name="adj" fmla="val 51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r>
              <a:rPr lang="es-CO" sz="800" b="1" noProof="0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Riesgo Corporativo / Oficial de Cumplimiento</a:t>
            </a:r>
          </a:p>
          <a:p>
            <a:pPr algn="ctr" defTabSz="867968">
              <a:defRPr/>
            </a:pPr>
            <a:r>
              <a:rPr lang="es-CO" sz="800" noProof="0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(Leidy Yesenia Pino)</a:t>
            </a:r>
          </a:p>
        </p:txBody>
      </p:sp>
      <p:sp>
        <p:nvSpPr>
          <p:cNvPr id="35" name="Round Same Side Corner Rectangle 22">
            <a:extLst>
              <a:ext uri="{FF2B5EF4-FFF2-40B4-BE49-F238E27FC236}">
                <a16:creationId xmlns:a16="http://schemas.microsoft.com/office/drawing/2014/main" id="{DEE7ACA6-1F74-3769-5E84-55B47A4406B5}"/>
              </a:ext>
            </a:extLst>
          </p:cNvPr>
          <p:cNvSpPr/>
          <p:nvPr/>
        </p:nvSpPr>
        <p:spPr>
          <a:xfrm>
            <a:off x="3824849" y="3868461"/>
            <a:ext cx="1429730" cy="4693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endParaRPr lang="es-CO" sz="648" noProof="0" dirty="0">
              <a:solidFill>
                <a:srgbClr val="E7E6E6">
                  <a:lumMod val="5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6" name="Rounded Rectangle 16">
            <a:extLst>
              <a:ext uri="{FF2B5EF4-FFF2-40B4-BE49-F238E27FC236}">
                <a16:creationId xmlns:a16="http://schemas.microsoft.com/office/drawing/2014/main" id="{3897C8BA-BCF3-720C-9CE8-B9AA4034F3F0}"/>
              </a:ext>
            </a:extLst>
          </p:cNvPr>
          <p:cNvSpPr/>
          <p:nvPr/>
        </p:nvSpPr>
        <p:spPr>
          <a:xfrm>
            <a:off x="7511400" y="6008602"/>
            <a:ext cx="1188765" cy="484270"/>
          </a:xfrm>
          <a:prstGeom prst="roundRect">
            <a:avLst>
              <a:gd name="adj" fmla="val 51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r>
              <a:rPr lang="es-CO" sz="800" b="1" noProof="0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Control Interno</a:t>
            </a:r>
          </a:p>
          <a:p>
            <a:pPr algn="ctr" defTabSz="867968">
              <a:defRPr/>
            </a:pPr>
            <a:r>
              <a:rPr lang="es-CO" sz="800" b="1" noProof="0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Coordinador II</a:t>
            </a:r>
          </a:p>
          <a:p>
            <a:pPr algn="ctr" defTabSz="867968">
              <a:defRPr/>
            </a:pPr>
            <a:r>
              <a:rPr lang="es-CO" sz="800" noProof="0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(Paubla Garzon)</a:t>
            </a:r>
          </a:p>
        </p:txBody>
      </p:sp>
      <p:sp>
        <p:nvSpPr>
          <p:cNvPr id="37" name="Round Same Side Corner Rectangle 22">
            <a:extLst>
              <a:ext uri="{FF2B5EF4-FFF2-40B4-BE49-F238E27FC236}">
                <a16:creationId xmlns:a16="http://schemas.microsoft.com/office/drawing/2014/main" id="{D588AA38-88EA-8CA9-AFD3-66A9EEF85376}"/>
              </a:ext>
            </a:extLst>
          </p:cNvPr>
          <p:cNvSpPr/>
          <p:nvPr/>
        </p:nvSpPr>
        <p:spPr>
          <a:xfrm>
            <a:off x="7511402" y="5995256"/>
            <a:ext cx="1188754" cy="6229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endParaRPr lang="es-CO" sz="648" noProof="0" dirty="0">
              <a:solidFill>
                <a:srgbClr val="E7E6E6">
                  <a:lumMod val="5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8" name="Rounded Rectangle 16">
            <a:extLst>
              <a:ext uri="{FF2B5EF4-FFF2-40B4-BE49-F238E27FC236}">
                <a16:creationId xmlns:a16="http://schemas.microsoft.com/office/drawing/2014/main" id="{18299AF5-B3A0-1353-4336-447F78FF1536}"/>
              </a:ext>
            </a:extLst>
          </p:cNvPr>
          <p:cNvSpPr/>
          <p:nvPr/>
        </p:nvSpPr>
        <p:spPr>
          <a:xfrm>
            <a:off x="4898106" y="4891499"/>
            <a:ext cx="1188765" cy="652122"/>
          </a:xfrm>
          <a:prstGeom prst="roundRect">
            <a:avLst>
              <a:gd name="adj" fmla="val 51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r>
              <a:rPr lang="es-CO" sz="800" b="1" noProof="0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Director Servicios de Apoyo </a:t>
            </a:r>
          </a:p>
          <a:p>
            <a:pPr algn="ctr" defTabSz="867968">
              <a:defRPr/>
            </a:pPr>
            <a:r>
              <a:rPr lang="es-CO" sz="800" noProof="0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(Gustavo Adolfo Silva)</a:t>
            </a:r>
          </a:p>
        </p:txBody>
      </p:sp>
      <p:sp>
        <p:nvSpPr>
          <p:cNvPr id="39" name="Round Same Side Corner Rectangle 22">
            <a:extLst>
              <a:ext uri="{FF2B5EF4-FFF2-40B4-BE49-F238E27FC236}">
                <a16:creationId xmlns:a16="http://schemas.microsoft.com/office/drawing/2014/main" id="{A1E5C12A-920C-3C69-FFF3-7EB6F5279407}"/>
              </a:ext>
            </a:extLst>
          </p:cNvPr>
          <p:cNvSpPr/>
          <p:nvPr/>
        </p:nvSpPr>
        <p:spPr>
          <a:xfrm>
            <a:off x="4898108" y="4878153"/>
            <a:ext cx="1188754" cy="6229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endParaRPr lang="es-CO" sz="648" noProof="0" dirty="0">
              <a:solidFill>
                <a:srgbClr val="E7E6E6">
                  <a:lumMod val="5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40" name="Straight Connector 77">
            <a:extLst>
              <a:ext uri="{FF2B5EF4-FFF2-40B4-BE49-F238E27FC236}">
                <a16:creationId xmlns:a16="http://schemas.microsoft.com/office/drawing/2014/main" id="{87833D0F-0877-9426-2070-271228C87391}"/>
              </a:ext>
            </a:extLst>
          </p:cNvPr>
          <p:cNvCxnSpPr>
            <a:cxnSpLocks/>
          </p:cNvCxnSpPr>
          <p:nvPr/>
        </p:nvCxnSpPr>
        <p:spPr>
          <a:xfrm flipH="1">
            <a:off x="3716755" y="4691580"/>
            <a:ext cx="5217317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16">
            <a:extLst>
              <a:ext uri="{FF2B5EF4-FFF2-40B4-BE49-F238E27FC236}">
                <a16:creationId xmlns:a16="http://schemas.microsoft.com/office/drawing/2014/main" id="{B67EA770-940D-3A97-9CE1-428EC13B81EC}"/>
              </a:ext>
            </a:extLst>
          </p:cNvPr>
          <p:cNvSpPr/>
          <p:nvPr/>
        </p:nvSpPr>
        <p:spPr>
          <a:xfrm>
            <a:off x="6624509" y="4904845"/>
            <a:ext cx="1188765" cy="652122"/>
          </a:xfrm>
          <a:prstGeom prst="roundRect">
            <a:avLst>
              <a:gd name="adj" fmla="val 51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r>
              <a:rPr lang="es-CO" sz="800" b="1" noProof="0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Director Servicios de Salud </a:t>
            </a:r>
          </a:p>
          <a:p>
            <a:pPr algn="ctr" defTabSz="867968">
              <a:defRPr/>
            </a:pPr>
            <a:r>
              <a:rPr lang="es-CO" sz="800" b="1" noProof="0" dirty="0">
                <a:solidFill>
                  <a:srgbClr val="92D05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(Julian Guerra Camargo)</a:t>
            </a:r>
          </a:p>
        </p:txBody>
      </p:sp>
      <p:sp>
        <p:nvSpPr>
          <p:cNvPr id="42" name="Round Same Side Corner Rectangle 22">
            <a:extLst>
              <a:ext uri="{FF2B5EF4-FFF2-40B4-BE49-F238E27FC236}">
                <a16:creationId xmlns:a16="http://schemas.microsoft.com/office/drawing/2014/main" id="{163C16B7-AFF0-3F84-C602-14C92A81DFD5}"/>
              </a:ext>
            </a:extLst>
          </p:cNvPr>
          <p:cNvSpPr/>
          <p:nvPr/>
        </p:nvSpPr>
        <p:spPr>
          <a:xfrm>
            <a:off x="6624511" y="4891499"/>
            <a:ext cx="1188754" cy="6229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endParaRPr lang="es-CO" sz="648" noProof="0" dirty="0">
              <a:solidFill>
                <a:srgbClr val="E7E6E6">
                  <a:lumMod val="5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3" name="Rounded Rectangle 16">
            <a:extLst>
              <a:ext uri="{FF2B5EF4-FFF2-40B4-BE49-F238E27FC236}">
                <a16:creationId xmlns:a16="http://schemas.microsoft.com/office/drawing/2014/main" id="{9193B825-E124-0C15-5C3C-1AB2C333F5D9}"/>
              </a:ext>
            </a:extLst>
          </p:cNvPr>
          <p:cNvSpPr/>
          <p:nvPr/>
        </p:nvSpPr>
        <p:spPr>
          <a:xfrm>
            <a:off x="3168691" y="4860352"/>
            <a:ext cx="1188765" cy="652122"/>
          </a:xfrm>
          <a:prstGeom prst="roundRect">
            <a:avLst>
              <a:gd name="adj" fmla="val 51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r>
              <a:rPr lang="es-CO" sz="800" b="1" noProof="0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Director Financiero </a:t>
            </a:r>
          </a:p>
          <a:p>
            <a:pPr algn="ctr" defTabSz="867968">
              <a:defRPr/>
            </a:pPr>
            <a:r>
              <a:rPr lang="es-CO" sz="800" noProof="0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(Wilmer Ramirez Londoño)</a:t>
            </a:r>
          </a:p>
        </p:txBody>
      </p:sp>
      <p:sp>
        <p:nvSpPr>
          <p:cNvPr id="44" name="Round Same Side Corner Rectangle 22">
            <a:extLst>
              <a:ext uri="{FF2B5EF4-FFF2-40B4-BE49-F238E27FC236}">
                <a16:creationId xmlns:a16="http://schemas.microsoft.com/office/drawing/2014/main" id="{2BAA07A1-510D-F7EC-DB53-2F5CE055754B}"/>
              </a:ext>
            </a:extLst>
          </p:cNvPr>
          <p:cNvSpPr/>
          <p:nvPr/>
        </p:nvSpPr>
        <p:spPr>
          <a:xfrm>
            <a:off x="3168693" y="4847006"/>
            <a:ext cx="1188754" cy="6229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endParaRPr lang="es-CO" sz="648" noProof="0" dirty="0">
              <a:solidFill>
                <a:srgbClr val="E7E6E6">
                  <a:lumMod val="5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5" name="Rounded Rectangle 16">
            <a:extLst>
              <a:ext uri="{FF2B5EF4-FFF2-40B4-BE49-F238E27FC236}">
                <a16:creationId xmlns:a16="http://schemas.microsoft.com/office/drawing/2014/main" id="{7144365E-9758-9D9F-9A33-816349168AA3}"/>
              </a:ext>
            </a:extLst>
          </p:cNvPr>
          <p:cNvSpPr/>
          <p:nvPr/>
        </p:nvSpPr>
        <p:spPr>
          <a:xfrm>
            <a:off x="8350905" y="4899573"/>
            <a:ext cx="1188765" cy="833471"/>
          </a:xfrm>
          <a:prstGeom prst="roundRect">
            <a:avLst>
              <a:gd name="adj" fmla="val 51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r>
              <a:rPr lang="es-CO" sz="800" b="1" noProof="0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Director Servicios Sociales y Relaciones Corporativas</a:t>
            </a:r>
          </a:p>
          <a:p>
            <a:pPr algn="ctr" defTabSz="867968">
              <a:defRPr/>
            </a:pPr>
            <a:r>
              <a:rPr lang="es-CO" sz="800" noProof="0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(Juan Carlos Londoño)</a:t>
            </a:r>
          </a:p>
        </p:txBody>
      </p:sp>
      <p:sp>
        <p:nvSpPr>
          <p:cNvPr id="46" name="Round Same Side Corner Rectangle 22">
            <a:extLst>
              <a:ext uri="{FF2B5EF4-FFF2-40B4-BE49-F238E27FC236}">
                <a16:creationId xmlns:a16="http://schemas.microsoft.com/office/drawing/2014/main" id="{F379497B-22DC-9762-2EE9-237347635EB4}"/>
              </a:ext>
            </a:extLst>
          </p:cNvPr>
          <p:cNvSpPr/>
          <p:nvPr/>
        </p:nvSpPr>
        <p:spPr>
          <a:xfrm>
            <a:off x="8350907" y="4886228"/>
            <a:ext cx="1188754" cy="6229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endParaRPr lang="es-CO" sz="648" noProof="0" dirty="0">
              <a:solidFill>
                <a:srgbClr val="E7E6E6">
                  <a:lumMod val="5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372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91014861-0B38-AE9E-F436-3DB6F204516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2A917B70-E6AC-D505-9D4D-06791C88A7E7}"/>
                </a:ext>
              </a:extLst>
            </p:cNvPr>
            <p:cNvSpPr/>
            <p:nvPr/>
          </p:nvSpPr>
          <p:spPr>
            <a:xfrm>
              <a:off x="0" y="1"/>
              <a:ext cx="12192000" cy="6857999"/>
            </a:xfrm>
            <a:prstGeom prst="rect">
              <a:avLst/>
            </a:prstGeom>
            <a:gradFill flip="none" rotWithShape="1">
              <a:gsLst>
                <a:gs pos="0">
                  <a:srgbClr val="93B70D"/>
                </a:gs>
                <a:gs pos="30000">
                  <a:srgbClr val="A1C90E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7" name="Imagen 16" descr="Imagen borrosa de un edificio&#10;&#10;Descripción generada automáticamente con confianza baja">
              <a:extLst>
                <a:ext uri="{FF2B5EF4-FFF2-40B4-BE49-F238E27FC236}">
                  <a16:creationId xmlns:a16="http://schemas.microsoft.com/office/drawing/2014/main" id="{B7989225-F1E2-E542-6F7B-E0C88854F4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1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33" b="7833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8EF1C94E-E85F-5BC8-3CFF-6377ADB6DDD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gradFill flip="none" rotWithShape="1">
              <a:gsLst>
                <a:gs pos="34000">
                  <a:srgbClr val="93B70D">
                    <a:alpha val="0"/>
                  </a:srgbClr>
                </a:gs>
                <a:gs pos="87000">
                  <a:srgbClr val="A1C90E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11" name="Imagen 10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999EB3EF-3457-1875-3FC1-D93E0C342978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50" y="520700"/>
            <a:ext cx="2322950" cy="485098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2A29FFFE-B1E3-BA8B-C8E1-485F9D5555A4}"/>
              </a:ext>
            </a:extLst>
          </p:cNvPr>
          <p:cNvGrpSpPr/>
          <p:nvPr/>
        </p:nvGrpSpPr>
        <p:grpSpPr>
          <a:xfrm>
            <a:off x="1810325" y="2978354"/>
            <a:ext cx="9216801" cy="1408334"/>
            <a:chOff x="231998" y="3045434"/>
            <a:chExt cx="9216801" cy="1408334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84D43BD3-E52B-A1C6-CE31-CAB93C1CB61C}"/>
                </a:ext>
              </a:extLst>
            </p:cNvPr>
            <p:cNvSpPr txBox="1"/>
            <p:nvPr/>
          </p:nvSpPr>
          <p:spPr>
            <a:xfrm>
              <a:off x="231998" y="3045434"/>
              <a:ext cx="6677146" cy="1408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5000"/>
                </a:lnSpc>
              </a:pPr>
              <a:r>
                <a:rPr lang="es-ES" sz="5400" b="1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Dirección </a:t>
              </a:r>
              <a:r>
                <a:rPr lang="es-ES" sz="5400" b="1" dirty="0">
                  <a:solidFill>
                    <a:srgbClr val="006837"/>
                  </a:solidFill>
                  <a:latin typeface="Poppins" panose="00000500000000000000" pitchFamily="2" charset="0"/>
                  <a:cs typeface="Poppins" panose="00000500000000000000" pitchFamily="2" charset="0"/>
                </a:rPr>
                <a:t>Servicios de Salud</a:t>
              </a:r>
              <a:endParaRPr lang="en-US" sz="5400" b="1" dirty="0">
                <a:solidFill>
                  <a:srgbClr val="006837"/>
                </a:solidFill>
                <a:latin typeface="Poppins" panose="00000500000000000000" pitchFamily="2" charset="0"/>
                <a:cs typeface="Poppins" panose="00000500000000000000" pitchFamily="2" charset="0"/>
              </a:endParaRPr>
            </a:p>
          </p:txBody>
        </p:sp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1FA7A379-676C-9678-BF96-4F0205EE9674}"/>
                </a:ext>
              </a:extLst>
            </p:cNvPr>
            <p:cNvGrpSpPr/>
            <p:nvPr/>
          </p:nvGrpSpPr>
          <p:grpSpPr>
            <a:xfrm>
              <a:off x="7012183" y="3105835"/>
              <a:ext cx="2436616" cy="612088"/>
              <a:chOff x="3992880" y="3807512"/>
              <a:chExt cx="2436616" cy="612088"/>
            </a:xfrm>
          </p:grpSpPr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F45F5BED-C2CD-34B1-E41D-EDF56BA95A2E}"/>
                  </a:ext>
                </a:extLst>
              </p:cNvPr>
              <p:cNvSpPr txBox="1"/>
              <p:nvPr/>
            </p:nvSpPr>
            <p:spPr>
              <a:xfrm>
                <a:off x="4100699" y="3807512"/>
                <a:ext cx="232879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ES" dirty="0">
                    <a:solidFill>
                      <a:srgbClr val="006837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Febrero </a:t>
                </a:r>
                <a:r>
                  <a:rPr lang="es-ES" dirty="0">
                    <a:solidFill>
                      <a:schemeClr val="bg1"/>
                    </a:solidFill>
                    <a:latin typeface="Poppins" panose="00000500000000000000" pitchFamily="2" charset="0"/>
                    <a:cs typeface="Poppins" panose="00000500000000000000" pitchFamily="2" charset="0"/>
                  </a:rPr>
                  <a:t>2025</a:t>
                </a:r>
                <a:endParaRPr lang="es-CO" dirty="0">
                  <a:solidFill>
                    <a:schemeClr val="bg1"/>
                  </a:solidFill>
                  <a:latin typeface="Poppins" panose="00000500000000000000" pitchFamily="2" charset="0"/>
                  <a:cs typeface="Poppins" panose="00000500000000000000" pitchFamily="2" charset="0"/>
                </a:endParaRPr>
              </a:p>
            </p:txBody>
          </p:sp>
          <p:cxnSp>
            <p:nvCxnSpPr>
              <p:cNvPr id="4" name="Conector recto 3">
                <a:extLst>
                  <a:ext uri="{FF2B5EF4-FFF2-40B4-BE49-F238E27FC236}">
                    <a16:creationId xmlns:a16="http://schemas.microsoft.com/office/drawing/2014/main" id="{CF705057-3DC0-1483-49C9-4E7010845565}"/>
                  </a:ext>
                </a:extLst>
              </p:cNvPr>
              <p:cNvCxnSpPr/>
              <p:nvPr/>
            </p:nvCxnSpPr>
            <p:spPr>
              <a:xfrm>
                <a:off x="3992880" y="3812566"/>
                <a:ext cx="0" cy="60703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Elipse 13">
            <a:extLst>
              <a:ext uri="{FF2B5EF4-FFF2-40B4-BE49-F238E27FC236}">
                <a16:creationId xmlns:a16="http://schemas.microsoft.com/office/drawing/2014/main" id="{DADAF132-51B2-AF48-1566-975BDAFAB402}"/>
              </a:ext>
            </a:extLst>
          </p:cNvPr>
          <p:cNvSpPr/>
          <p:nvPr/>
        </p:nvSpPr>
        <p:spPr>
          <a:xfrm>
            <a:off x="-2964816" y="5634010"/>
            <a:ext cx="8072678" cy="8072675"/>
          </a:xfrm>
          <a:prstGeom prst="ellipse">
            <a:avLst/>
          </a:prstGeom>
          <a:noFill/>
          <a:ln>
            <a:solidFill>
              <a:srgbClr val="93B70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A5E58E6E-39D5-B89A-F759-5BDB1A957690}"/>
              </a:ext>
            </a:extLst>
          </p:cNvPr>
          <p:cNvSpPr/>
          <p:nvPr/>
        </p:nvSpPr>
        <p:spPr>
          <a:xfrm>
            <a:off x="7283623" y="-6700087"/>
            <a:ext cx="8072678" cy="80726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DC8C98B6-8A51-56F2-1455-7F91925B80FC}"/>
              </a:ext>
            </a:extLst>
          </p:cNvPr>
          <p:cNvGrpSpPr/>
          <p:nvPr/>
        </p:nvGrpSpPr>
        <p:grpSpPr>
          <a:xfrm>
            <a:off x="226178" y="5634011"/>
            <a:ext cx="11739645" cy="965809"/>
            <a:chOff x="278200" y="5634011"/>
            <a:chExt cx="11739645" cy="965809"/>
          </a:xfrm>
        </p:grpSpPr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201EF026-9D77-5105-CBE5-884772A78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524299" y="6023512"/>
              <a:ext cx="883048" cy="104045"/>
            </a:xfrm>
            <a:prstGeom prst="rect">
              <a:avLst/>
            </a:prstGeom>
          </p:spPr>
        </p:pic>
        <p:pic>
          <p:nvPicPr>
            <p:cNvPr id="19" name="Imagen 18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D654DEE9-BFAC-A23E-285F-F5CBFEF18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200" y="6434298"/>
              <a:ext cx="845345" cy="165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5592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D8D7838A-CE79-F28C-2FAC-0DD527FBF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9590" y="454738"/>
            <a:ext cx="2124629" cy="443684"/>
          </a:xfrm>
          <a:prstGeom prst="rect">
            <a:avLst/>
          </a:prstGeom>
        </p:spPr>
      </p:pic>
      <p:cxnSp>
        <p:nvCxnSpPr>
          <p:cNvPr id="2" name="Conector: angular 1">
            <a:extLst>
              <a:ext uri="{FF2B5EF4-FFF2-40B4-BE49-F238E27FC236}">
                <a16:creationId xmlns:a16="http://schemas.microsoft.com/office/drawing/2014/main" id="{4E19BEDF-0FF2-6635-C872-AC1A45B4BF14}"/>
              </a:ext>
            </a:extLst>
          </p:cNvPr>
          <p:cNvCxnSpPr>
            <a:cxnSpLocks/>
          </p:cNvCxnSpPr>
          <p:nvPr/>
        </p:nvCxnSpPr>
        <p:spPr>
          <a:xfrm>
            <a:off x="9424481" y="2306838"/>
            <a:ext cx="549939" cy="430572"/>
          </a:xfrm>
          <a:prstGeom prst="bentConnector3">
            <a:avLst>
              <a:gd name="adj1" fmla="val 1504"/>
            </a:avLst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: angular 3">
            <a:extLst>
              <a:ext uri="{FF2B5EF4-FFF2-40B4-BE49-F238E27FC236}">
                <a16:creationId xmlns:a16="http://schemas.microsoft.com/office/drawing/2014/main" id="{63A9EB66-5683-C730-3F4E-3700B2045B88}"/>
              </a:ext>
            </a:extLst>
          </p:cNvPr>
          <p:cNvCxnSpPr>
            <a:cxnSpLocks/>
          </p:cNvCxnSpPr>
          <p:nvPr/>
        </p:nvCxnSpPr>
        <p:spPr>
          <a:xfrm rot="16200000" flipH="1">
            <a:off x="9229657" y="3412027"/>
            <a:ext cx="813941" cy="402398"/>
          </a:xfrm>
          <a:prstGeom prst="bentConnector3">
            <a:avLst>
              <a:gd name="adj1" fmla="val 89037"/>
            </a:avLst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9">
            <a:extLst>
              <a:ext uri="{FF2B5EF4-FFF2-40B4-BE49-F238E27FC236}">
                <a16:creationId xmlns:a16="http://schemas.microsoft.com/office/drawing/2014/main" id="{6358D752-499D-8046-0289-EAD7641AF6BA}"/>
              </a:ext>
            </a:extLst>
          </p:cNvPr>
          <p:cNvCxnSpPr>
            <a:cxnSpLocks/>
          </p:cNvCxnSpPr>
          <p:nvPr/>
        </p:nvCxnSpPr>
        <p:spPr>
          <a:xfrm>
            <a:off x="8694589" y="2453935"/>
            <a:ext cx="10227" cy="967453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9">
            <a:extLst>
              <a:ext uri="{FF2B5EF4-FFF2-40B4-BE49-F238E27FC236}">
                <a16:creationId xmlns:a16="http://schemas.microsoft.com/office/drawing/2014/main" id="{EA572CB3-49A8-5B1C-889D-A66588FAC39D}"/>
              </a:ext>
            </a:extLst>
          </p:cNvPr>
          <p:cNvCxnSpPr>
            <a:cxnSpLocks/>
          </p:cNvCxnSpPr>
          <p:nvPr/>
        </p:nvCxnSpPr>
        <p:spPr>
          <a:xfrm>
            <a:off x="6028371" y="2456042"/>
            <a:ext cx="0" cy="613343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: angular 6">
            <a:extLst>
              <a:ext uri="{FF2B5EF4-FFF2-40B4-BE49-F238E27FC236}">
                <a16:creationId xmlns:a16="http://schemas.microsoft.com/office/drawing/2014/main" id="{42660640-7618-1719-0D34-C2258CDD202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538863" y="3171251"/>
            <a:ext cx="424852" cy="266445"/>
          </a:xfrm>
          <a:prstGeom prst="bentConnector2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79">
            <a:extLst>
              <a:ext uri="{FF2B5EF4-FFF2-40B4-BE49-F238E27FC236}">
                <a16:creationId xmlns:a16="http://schemas.microsoft.com/office/drawing/2014/main" id="{6941D5B4-E575-1757-97C1-8ED5AF65FEB9}"/>
              </a:ext>
            </a:extLst>
          </p:cNvPr>
          <p:cNvCxnSpPr>
            <a:cxnSpLocks/>
          </p:cNvCxnSpPr>
          <p:nvPr/>
        </p:nvCxnSpPr>
        <p:spPr>
          <a:xfrm flipH="1">
            <a:off x="762383" y="1589384"/>
            <a:ext cx="3493" cy="1747397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79">
            <a:extLst>
              <a:ext uri="{FF2B5EF4-FFF2-40B4-BE49-F238E27FC236}">
                <a16:creationId xmlns:a16="http://schemas.microsoft.com/office/drawing/2014/main" id="{07DA1F44-65FB-2FD7-AE29-AEEB279522F4}"/>
              </a:ext>
            </a:extLst>
          </p:cNvPr>
          <p:cNvCxnSpPr>
            <a:cxnSpLocks/>
          </p:cNvCxnSpPr>
          <p:nvPr/>
        </p:nvCxnSpPr>
        <p:spPr>
          <a:xfrm>
            <a:off x="2548619" y="5908428"/>
            <a:ext cx="0" cy="326387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79">
            <a:extLst>
              <a:ext uri="{FF2B5EF4-FFF2-40B4-BE49-F238E27FC236}">
                <a16:creationId xmlns:a16="http://schemas.microsoft.com/office/drawing/2014/main" id="{6FAC83F7-3B99-49FC-9F6E-6D348E068BC0}"/>
              </a:ext>
            </a:extLst>
          </p:cNvPr>
          <p:cNvCxnSpPr>
            <a:cxnSpLocks/>
          </p:cNvCxnSpPr>
          <p:nvPr/>
        </p:nvCxnSpPr>
        <p:spPr>
          <a:xfrm>
            <a:off x="4787884" y="5970867"/>
            <a:ext cx="0" cy="326387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: angular 14">
            <a:extLst>
              <a:ext uri="{FF2B5EF4-FFF2-40B4-BE49-F238E27FC236}">
                <a16:creationId xmlns:a16="http://schemas.microsoft.com/office/drawing/2014/main" id="{6D4964D3-1CE2-D297-B3AC-3A5EF7861C43}"/>
              </a:ext>
            </a:extLst>
          </p:cNvPr>
          <p:cNvCxnSpPr>
            <a:cxnSpLocks/>
          </p:cNvCxnSpPr>
          <p:nvPr/>
        </p:nvCxnSpPr>
        <p:spPr>
          <a:xfrm rot="16200000" flipH="1">
            <a:off x="9253452" y="2881416"/>
            <a:ext cx="649688" cy="298177"/>
          </a:xfrm>
          <a:prstGeom prst="bentConnector3">
            <a:avLst>
              <a:gd name="adj1" fmla="val 96915"/>
            </a:avLst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79">
            <a:extLst>
              <a:ext uri="{FF2B5EF4-FFF2-40B4-BE49-F238E27FC236}">
                <a16:creationId xmlns:a16="http://schemas.microsoft.com/office/drawing/2014/main" id="{B22DEEA5-DE56-EC0B-DF35-B9DB9700899F}"/>
              </a:ext>
            </a:extLst>
          </p:cNvPr>
          <p:cNvCxnSpPr>
            <a:cxnSpLocks/>
          </p:cNvCxnSpPr>
          <p:nvPr/>
        </p:nvCxnSpPr>
        <p:spPr>
          <a:xfrm flipH="1">
            <a:off x="751175" y="2780838"/>
            <a:ext cx="620577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79">
            <a:extLst>
              <a:ext uri="{FF2B5EF4-FFF2-40B4-BE49-F238E27FC236}">
                <a16:creationId xmlns:a16="http://schemas.microsoft.com/office/drawing/2014/main" id="{54FE7021-115B-2D8F-1222-C6AD4FB3F448}"/>
              </a:ext>
            </a:extLst>
          </p:cNvPr>
          <p:cNvCxnSpPr>
            <a:cxnSpLocks/>
          </p:cNvCxnSpPr>
          <p:nvPr/>
        </p:nvCxnSpPr>
        <p:spPr>
          <a:xfrm>
            <a:off x="7246431" y="2467233"/>
            <a:ext cx="0" cy="613343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F8B7EB57-558A-0B24-D48C-A7EA60FC0D1E}"/>
              </a:ext>
            </a:extLst>
          </p:cNvPr>
          <p:cNvSpPr/>
          <p:nvPr/>
        </p:nvSpPr>
        <p:spPr>
          <a:xfrm>
            <a:off x="250897" y="3212296"/>
            <a:ext cx="987761" cy="6283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r>
              <a:rPr lang="es-CO" sz="648" b="1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Coordinador (a) Comunicaciones</a:t>
            </a:r>
          </a:p>
          <a:p>
            <a:pPr algn="ctr" defTabSz="867968">
              <a:defRPr/>
            </a:pPr>
            <a:r>
              <a:rPr lang="es-CO" sz="648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Joana Maria Urrea Willis</a:t>
            </a:r>
          </a:p>
        </p:txBody>
      </p:sp>
      <p:sp>
        <p:nvSpPr>
          <p:cNvPr id="19" name="Round Same Side Corner Rectangle 62">
            <a:extLst>
              <a:ext uri="{FF2B5EF4-FFF2-40B4-BE49-F238E27FC236}">
                <a16:creationId xmlns:a16="http://schemas.microsoft.com/office/drawing/2014/main" id="{9B14A0D6-98D9-7E80-E323-3CF50236C5CC}"/>
              </a:ext>
            </a:extLst>
          </p:cNvPr>
          <p:cNvSpPr/>
          <p:nvPr/>
        </p:nvSpPr>
        <p:spPr>
          <a:xfrm>
            <a:off x="251880" y="3207260"/>
            <a:ext cx="957222" cy="7133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20" name="Conector: angular 19">
            <a:extLst>
              <a:ext uri="{FF2B5EF4-FFF2-40B4-BE49-F238E27FC236}">
                <a16:creationId xmlns:a16="http://schemas.microsoft.com/office/drawing/2014/main" id="{3A47900F-FA54-3CD5-78FE-A84D8A88D23B}"/>
              </a:ext>
            </a:extLst>
          </p:cNvPr>
          <p:cNvCxnSpPr>
            <a:cxnSpLocks/>
          </p:cNvCxnSpPr>
          <p:nvPr/>
        </p:nvCxnSpPr>
        <p:spPr>
          <a:xfrm rot="16200000" flipH="1">
            <a:off x="6848257" y="3134972"/>
            <a:ext cx="424852" cy="266445"/>
          </a:xfrm>
          <a:prstGeom prst="bentConnector2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79">
            <a:extLst>
              <a:ext uri="{FF2B5EF4-FFF2-40B4-BE49-F238E27FC236}">
                <a16:creationId xmlns:a16="http://schemas.microsoft.com/office/drawing/2014/main" id="{EEDE2C8A-484C-F2CF-8685-E2DA13477FB2}"/>
              </a:ext>
            </a:extLst>
          </p:cNvPr>
          <p:cNvCxnSpPr>
            <a:cxnSpLocks/>
          </p:cNvCxnSpPr>
          <p:nvPr/>
        </p:nvCxnSpPr>
        <p:spPr>
          <a:xfrm>
            <a:off x="3667916" y="5914164"/>
            <a:ext cx="0" cy="326387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79">
            <a:extLst>
              <a:ext uri="{FF2B5EF4-FFF2-40B4-BE49-F238E27FC236}">
                <a16:creationId xmlns:a16="http://schemas.microsoft.com/office/drawing/2014/main" id="{71B6A8C8-E29A-E427-3A8C-87D38D1ECA51}"/>
              </a:ext>
            </a:extLst>
          </p:cNvPr>
          <p:cNvCxnSpPr>
            <a:cxnSpLocks/>
          </p:cNvCxnSpPr>
          <p:nvPr/>
        </p:nvCxnSpPr>
        <p:spPr>
          <a:xfrm>
            <a:off x="5910320" y="5914166"/>
            <a:ext cx="0" cy="326387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79">
            <a:extLst>
              <a:ext uri="{FF2B5EF4-FFF2-40B4-BE49-F238E27FC236}">
                <a16:creationId xmlns:a16="http://schemas.microsoft.com/office/drawing/2014/main" id="{6A07F338-E1CA-4AA8-AD21-0A6789EB78FB}"/>
              </a:ext>
            </a:extLst>
          </p:cNvPr>
          <p:cNvCxnSpPr>
            <a:cxnSpLocks/>
          </p:cNvCxnSpPr>
          <p:nvPr/>
        </p:nvCxnSpPr>
        <p:spPr>
          <a:xfrm>
            <a:off x="8108539" y="5905466"/>
            <a:ext cx="0" cy="326387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78">
            <a:extLst>
              <a:ext uri="{FF2B5EF4-FFF2-40B4-BE49-F238E27FC236}">
                <a16:creationId xmlns:a16="http://schemas.microsoft.com/office/drawing/2014/main" id="{5DF64A62-0635-E8B3-C527-84BAFED9BF9F}"/>
              </a:ext>
            </a:extLst>
          </p:cNvPr>
          <p:cNvCxnSpPr>
            <a:cxnSpLocks/>
          </p:cNvCxnSpPr>
          <p:nvPr/>
        </p:nvCxnSpPr>
        <p:spPr>
          <a:xfrm flipH="1">
            <a:off x="4631875" y="1219642"/>
            <a:ext cx="1699242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: angular 24">
            <a:extLst>
              <a:ext uri="{FF2B5EF4-FFF2-40B4-BE49-F238E27FC236}">
                <a16:creationId xmlns:a16="http://schemas.microsoft.com/office/drawing/2014/main" id="{2A640187-CA86-7A71-AA09-7DDE249B6B91}"/>
              </a:ext>
            </a:extLst>
          </p:cNvPr>
          <p:cNvCxnSpPr>
            <a:cxnSpLocks/>
          </p:cNvCxnSpPr>
          <p:nvPr/>
        </p:nvCxnSpPr>
        <p:spPr>
          <a:xfrm rot="16200000" flipH="1">
            <a:off x="2067034" y="4327226"/>
            <a:ext cx="628914" cy="275163"/>
          </a:xfrm>
          <a:prstGeom prst="bentConnector3">
            <a:avLst>
              <a:gd name="adj1" fmla="val 107336"/>
            </a:avLst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: angular 25">
            <a:extLst>
              <a:ext uri="{FF2B5EF4-FFF2-40B4-BE49-F238E27FC236}">
                <a16:creationId xmlns:a16="http://schemas.microsoft.com/office/drawing/2014/main" id="{B2681D2A-FFF7-2F62-0019-548CE995C61E}"/>
              </a:ext>
            </a:extLst>
          </p:cNvPr>
          <p:cNvCxnSpPr>
            <a:cxnSpLocks/>
          </p:cNvCxnSpPr>
          <p:nvPr/>
        </p:nvCxnSpPr>
        <p:spPr>
          <a:xfrm rot="16200000" flipH="1">
            <a:off x="3701252" y="2255266"/>
            <a:ext cx="424852" cy="266445"/>
          </a:xfrm>
          <a:prstGeom prst="bentConnector2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: angular 27">
            <a:extLst>
              <a:ext uri="{FF2B5EF4-FFF2-40B4-BE49-F238E27FC236}">
                <a16:creationId xmlns:a16="http://schemas.microsoft.com/office/drawing/2014/main" id="{880AE244-E7BA-AAB7-D85B-AD2C410B0DD2}"/>
              </a:ext>
            </a:extLst>
          </p:cNvPr>
          <p:cNvCxnSpPr>
            <a:cxnSpLocks/>
          </p:cNvCxnSpPr>
          <p:nvPr/>
        </p:nvCxnSpPr>
        <p:spPr>
          <a:xfrm rot="16200000" flipH="1">
            <a:off x="2159211" y="2322820"/>
            <a:ext cx="424852" cy="266445"/>
          </a:xfrm>
          <a:prstGeom prst="bentConnector2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7">
            <a:extLst>
              <a:ext uri="{FF2B5EF4-FFF2-40B4-BE49-F238E27FC236}">
                <a16:creationId xmlns:a16="http://schemas.microsoft.com/office/drawing/2014/main" id="{CDC1227B-21CA-97F4-6099-2E17091916A9}"/>
              </a:ext>
            </a:extLst>
          </p:cNvPr>
          <p:cNvCxnSpPr>
            <a:cxnSpLocks/>
          </p:cNvCxnSpPr>
          <p:nvPr/>
        </p:nvCxnSpPr>
        <p:spPr>
          <a:xfrm>
            <a:off x="5267669" y="898422"/>
            <a:ext cx="0" cy="5005421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79">
            <a:extLst>
              <a:ext uri="{FF2B5EF4-FFF2-40B4-BE49-F238E27FC236}">
                <a16:creationId xmlns:a16="http://schemas.microsoft.com/office/drawing/2014/main" id="{55184627-EB26-70E3-43E5-944CD02E17E5}"/>
              </a:ext>
            </a:extLst>
          </p:cNvPr>
          <p:cNvCxnSpPr>
            <a:cxnSpLocks/>
          </p:cNvCxnSpPr>
          <p:nvPr/>
        </p:nvCxnSpPr>
        <p:spPr>
          <a:xfrm>
            <a:off x="4308418" y="1561414"/>
            <a:ext cx="0" cy="63029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79">
            <a:extLst>
              <a:ext uri="{FF2B5EF4-FFF2-40B4-BE49-F238E27FC236}">
                <a16:creationId xmlns:a16="http://schemas.microsoft.com/office/drawing/2014/main" id="{9E2EFC35-BED0-3A97-7228-B4FAC60174F4}"/>
              </a:ext>
            </a:extLst>
          </p:cNvPr>
          <p:cNvCxnSpPr>
            <a:cxnSpLocks/>
          </p:cNvCxnSpPr>
          <p:nvPr/>
        </p:nvCxnSpPr>
        <p:spPr>
          <a:xfrm>
            <a:off x="2703847" y="1571367"/>
            <a:ext cx="0" cy="63029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11">
            <a:extLst>
              <a:ext uri="{FF2B5EF4-FFF2-40B4-BE49-F238E27FC236}">
                <a16:creationId xmlns:a16="http://schemas.microsoft.com/office/drawing/2014/main" id="{8B823EE5-5F1C-CAF2-4E18-3B0047B503AC}"/>
              </a:ext>
            </a:extLst>
          </p:cNvPr>
          <p:cNvSpPr/>
          <p:nvPr/>
        </p:nvSpPr>
        <p:spPr>
          <a:xfrm>
            <a:off x="3743325" y="1696721"/>
            <a:ext cx="1038766" cy="626130"/>
          </a:xfrm>
          <a:prstGeom prst="roundRect">
            <a:avLst>
              <a:gd name="adj" fmla="val 51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r>
              <a:rPr lang="en-US" sz="648" b="1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Gerente Administrativo y Financiero</a:t>
            </a:r>
          </a:p>
          <a:p>
            <a:pPr algn="ctr" defTabSz="867968">
              <a:defRPr/>
            </a:pPr>
            <a:r>
              <a:rPr lang="en-US" sz="648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Juan Mauricio Lerma Gonzalez</a:t>
            </a:r>
          </a:p>
        </p:txBody>
      </p:sp>
      <p:sp>
        <p:nvSpPr>
          <p:cNvPr id="35" name="Rounded Rectangle 16">
            <a:extLst>
              <a:ext uri="{FF2B5EF4-FFF2-40B4-BE49-F238E27FC236}">
                <a16:creationId xmlns:a16="http://schemas.microsoft.com/office/drawing/2014/main" id="{D087553A-604D-37A4-94EE-C368B90C58C1}"/>
              </a:ext>
            </a:extLst>
          </p:cNvPr>
          <p:cNvSpPr/>
          <p:nvPr/>
        </p:nvSpPr>
        <p:spPr>
          <a:xfrm>
            <a:off x="3793702" y="972246"/>
            <a:ext cx="1027276" cy="469659"/>
          </a:xfrm>
          <a:prstGeom prst="roundRect">
            <a:avLst>
              <a:gd name="adj" fmla="val 51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r>
              <a:rPr lang="en-US" sz="648" b="1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Coordinador (a) de Planeación del Negocio y Calidad</a:t>
            </a:r>
          </a:p>
          <a:p>
            <a:pPr algn="ctr" defTabSz="867968">
              <a:defRPr/>
            </a:pPr>
            <a:r>
              <a:rPr lang="en-US" sz="648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Hernan Jose Gaitan</a:t>
            </a:r>
          </a:p>
        </p:txBody>
      </p:sp>
      <p:sp>
        <p:nvSpPr>
          <p:cNvPr id="36" name="Rounded Rectangle 41">
            <a:extLst>
              <a:ext uri="{FF2B5EF4-FFF2-40B4-BE49-F238E27FC236}">
                <a16:creationId xmlns:a16="http://schemas.microsoft.com/office/drawing/2014/main" id="{9DF7834F-8EBE-810D-1AE5-8F4D6A63B534}"/>
              </a:ext>
            </a:extLst>
          </p:cNvPr>
          <p:cNvSpPr/>
          <p:nvPr/>
        </p:nvSpPr>
        <p:spPr>
          <a:xfrm>
            <a:off x="285892" y="1716382"/>
            <a:ext cx="1023435" cy="628384"/>
          </a:xfrm>
          <a:prstGeom prst="roundRect">
            <a:avLst>
              <a:gd name="adj" fmla="val 51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r>
              <a:rPr lang="en-US" sz="648" b="1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Gerente Comercial  y Relaciones Corporativas</a:t>
            </a:r>
          </a:p>
          <a:p>
            <a:pPr algn="ctr" defTabSz="867968">
              <a:defRPr/>
            </a:pPr>
            <a:r>
              <a:rPr lang="en-US" sz="648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Monica Alejandra Florez</a:t>
            </a: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98D7C7F2-6ADF-205D-DE61-8A9041053051}"/>
              </a:ext>
            </a:extLst>
          </p:cNvPr>
          <p:cNvSpPr txBox="1">
            <a:spLocks/>
          </p:cNvSpPr>
          <p:nvPr/>
        </p:nvSpPr>
        <p:spPr>
          <a:xfrm>
            <a:off x="6237490" y="1411674"/>
            <a:ext cx="1521193" cy="143527"/>
          </a:xfrm>
          <a:prstGeom prst="rect">
            <a:avLst/>
          </a:prstGeom>
        </p:spPr>
        <p:txBody>
          <a:bodyPr vert="horz" wrap="square" lIns="43399" tIns="21698" rIns="43399" bIns="21698" rtlCol="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032406">
              <a:spcBef>
                <a:spcPct val="20000"/>
              </a:spcBef>
              <a:defRPr/>
            </a:pPr>
            <a:endParaRPr lang="en-US" sz="648" dirty="0">
              <a:solidFill>
                <a:srgbClr val="E7E6E6">
                  <a:lumMod val="50000"/>
                </a:srgbClr>
              </a:solidFill>
              <a:latin typeface="Poppins" panose="00000500000000000000" pitchFamily="2" charset="0"/>
              <a:ea typeface="Open Sans Light" panose="020B0306030504020204" pitchFamily="34" charset="0"/>
              <a:cs typeface="Poppins" panose="00000500000000000000" pitchFamily="2" charset="0"/>
            </a:endParaRPr>
          </a:p>
        </p:txBody>
      </p:sp>
      <p:cxnSp>
        <p:nvCxnSpPr>
          <p:cNvPr id="38" name="Straight Connector 77">
            <a:extLst>
              <a:ext uri="{FF2B5EF4-FFF2-40B4-BE49-F238E27FC236}">
                <a16:creationId xmlns:a16="http://schemas.microsoft.com/office/drawing/2014/main" id="{6DA14E06-B2B2-F539-ECDF-C401848FCAE6}"/>
              </a:ext>
            </a:extLst>
          </p:cNvPr>
          <p:cNvCxnSpPr>
            <a:cxnSpLocks/>
          </p:cNvCxnSpPr>
          <p:nvPr/>
        </p:nvCxnSpPr>
        <p:spPr>
          <a:xfrm flipH="1">
            <a:off x="730491" y="1582105"/>
            <a:ext cx="10761089" cy="14076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77">
            <a:extLst>
              <a:ext uri="{FF2B5EF4-FFF2-40B4-BE49-F238E27FC236}">
                <a16:creationId xmlns:a16="http://schemas.microsoft.com/office/drawing/2014/main" id="{E62D85AB-D896-0A6D-2250-8A4087D04FB6}"/>
              </a:ext>
            </a:extLst>
          </p:cNvPr>
          <p:cNvCxnSpPr>
            <a:cxnSpLocks/>
          </p:cNvCxnSpPr>
          <p:nvPr/>
        </p:nvCxnSpPr>
        <p:spPr>
          <a:xfrm flipV="1">
            <a:off x="-439241" y="1458922"/>
            <a:ext cx="0" cy="197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 Same Side Corner Rectangle 22">
            <a:extLst>
              <a:ext uri="{FF2B5EF4-FFF2-40B4-BE49-F238E27FC236}">
                <a16:creationId xmlns:a16="http://schemas.microsoft.com/office/drawing/2014/main" id="{87CF13EB-ADFD-5698-3AB3-178AAB2990F4}"/>
              </a:ext>
            </a:extLst>
          </p:cNvPr>
          <p:cNvSpPr/>
          <p:nvPr/>
        </p:nvSpPr>
        <p:spPr>
          <a:xfrm>
            <a:off x="3793518" y="958903"/>
            <a:ext cx="1028412" cy="6302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endParaRPr lang="en-US" sz="648" dirty="0">
              <a:solidFill>
                <a:srgbClr val="E7E6E6">
                  <a:lumMod val="5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1" name="Round Same Side Corner Rectangle 62">
            <a:extLst>
              <a:ext uri="{FF2B5EF4-FFF2-40B4-BE49-F238E27FC236}">
                <a16:creationId xmlns:a16="http://schemas.microsoft.com/office/drawing/2014/main" id="{3ADFEF8E-819E-0BEA-F929-7C419BB40B4C}"/>
              </a:ext>
            </a:extLst>
          </p:cNvPr>
          <p:cNvSpPr/>
          <p:nvPr/>
        </p:nvSpPr>
        <p:spPr>
          <a:xfrm>
            <a:off x="284856" y="1712541"/>
            <a:ext cx="1025441" cy="6460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/>
            <a:endParaRPr lang="en-US" sz="648" dirty="0">
              <a:solidFill>
                <a:srgbClr val="E7E6E6">
                  <a:lumMod val="5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2" name="Round Same Side Corner Rectangle 62">
            <a:extLst>
              <a:ext uri="{FF2B5EF4-FFF2-40B4-BE49-F238E27FC236}">
                <a16:creationId xmlns:a16="http://schemas.microsoft.com/office/drawing/2014/main" id="{641A036C-55F1-D211-D30F-6F2EF20FAF0F}"/>
              </a:ext>
            </a:extLst>
          </p:cNvPr>
          <p:cNvSpPr/>
          <p:nvPr/>
        </p:nvSpPr>
        <p:spPr>
          <a:xfrm>
            <a:off x="3736187" y="1681147"/>
            <a:ext cx="1041353" cy="7205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endParaRPr lang="en-US" sz="648" dirty="0">
              <a:solidFill>
                <a:srgbClr val="E7E6E6">
                  <a:lumMod val="5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3" name="Rounded Rectangle 41">
            <a:extLst>
              <a:ext uri="{FF2B5EF4-FFF2-40B4-BE49-F238E27FC236}">
                <a16:creationId xmlns:a16="http://schemas.microsoft.com/office/drawing/2014/main" id="{1B18A3A9-D3CD-340A-165A-23211D3E0944}"/>
              </a:ext>
            </a:extLst>
          </p:cNvPr>
          <p:cNvSpPr/>
          <p:nvPr/>
        </p:nvSpPr>
        <p:spPr>
          <a:xfrm>
            <a:off x="2169737" y="1694206"/>
            <a:ext cx="1050653" cy="628384"/>
          </a:xfrm>
          <a:prstGeom prst="roundRect">
            <a:avLst>
              <a:gd name="adj" fmla="val 51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r>
              <a:rPr lang="en-US" sz="648" b="1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Gerente Operativa</a:t>
            </a:r>
          </a:p>
          <a:p>
            <a:pPr algn="ctr" defTabSz="867968">
              <a:defRPr/>
            </a:pPr>
            <a:r>
              <a:rPr lang="en-US" sz="648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Liana Maria Ruiz Valverde</a:t>
            </a:r>
          </a:p>
        </p:txBody>
      </p:sp>
      <p:sp>
        <p:nvSpPr>
          <p:cNvPr id="44" name="Round Same Side Corner Rectangle 62">
            <a:extLst>
              <a:ext uri="{FF2B5EF4-FFF2-40B4-BE49-F238E27FC236}">
                <a16:creationId xmlns:a16="http://schemas.microsoft.com/office/drawing/2014/main" id="{71BB08CD-963D-DC26-3C94-BEC56A29FE6F}"/>
              </a:ext>
            </a:extLst>
          </p:cNvPr>
          <p:cNvSpPr/>
          <p:nvPr/>
        </p:nvSpPr>
        <p:spPr>
          <a:xfrm>
            <a:off x="2185239" y="1690365"/>
            <a:ext cx="1041353" cy="6661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endParaRPr lang="en-US" sz="648" dirty="0">
              <a:solidFill>
                <a:srgbClr val="E7E6E6">
                  <a:lumMod val="5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id="{ECFB234E-C72C-2652-B606-A805AEF0ADF9}"/>
              </a:ext>
            </a:extLst>
          </p:cNvPr>
          <p:cNvSpPr/>
          <p:nvPr/>
        </p:nvSpPr>
        <p:spPr>
          <a:xfrm>
            <a:off x="2360789" y="2382343"/>
            <a:ext cx="957500" cy="65786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s-CO" sz="648" b="1" dirty="0">
              <a:solidFill>
                <a:prstClr val="white">
                  <a:lumMod val="50000"/>
                </a:prst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 defTabSz="867968">
              <a:defRPr/>
            </a:pPr>
            <a:r>
              <a:rPr lang="es-CO" sz="648" b="1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Coordinador (a) Afiliación, Movilidad y BDUA</a:t>
            </a:r>
          </a:p>
          <a:p>
            <a:pPr algn="ctr" defTabSz="867968">
              <a:defRPr/>
            </a:pPr>
            <a:r>
              <a:rPr lang="es-CO" sz="648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Donald Rodrigo Altamirano</a:t>
            </a:r>
          </a:p>
        </p:txBody>
      </p:sp>
      <p:sp>
        <p:nvSpPr>
          <p:cNvPr id="46" name="Round Same Side Corner Rectangle 62">
            <a:extLst>
              <a:ext uri="{FF2B5EF4-FFF2-40B4-BE49-F238E27FC236}">
                <a16:creationId xmlns:a16="http://schemas.microsoft.com/office/drawing/2014/main" id="{6D1F3A96-EFA9-C5A7-D19D-E0092E06F1FE}"/>
              </a:ext>
            </a:extLst>
          </p:cNvPr>
          <p:cNvSpPr/>
          <p:nvPr/>
        </p:nvSpPr>
        <p:spPr>
          <a:xfrm>
            <a:off x="2361772" y="2371258"/>
            <a:ext cx="957500" cy="7133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7" name="Rectángulo: esquinas redondeadas 46">
            <a:extLst>
              <a:ext uri="{FF2B5EF4-FFF2-40B4-BE49-F238E27FC236}">
                <a16:creationId xmlns:a16="http://schemas.microsoft.com/office/drawing/2014/main" id="{EDA120DF-CD9D-15C0-5B38-BB31CADF2282}"/>
              </a:ext>
            </a:extLst>
          </p:cNvPr>
          <p:cNvSpPr/>
          <p:nvPr/>
        </p:nvSpPr>
        <p:spPr>
          <a:xfrm>
            <a:off x="2359806" y="3088445"/>
            <a:ext cx="957500" cy="6283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r>
              <a:rPr lang="es-CO" sz="648" b="1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Coordinador (a) Cartera</a:t>
            </a:r>
          </a:p>
          <a:p>
            <a:pPr algn="ctr" defTabSz="867968">
              <a:defRPr/>
            </a:pPr>
            <a:r>
              <a:rPr lang="es-CO" sz="648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Anyela Yovanna Azcarate Sanchez</a:t>
            </a:r>
          </a:p>
        </p:txBody>
      </p:sp>
      <p:sp>
        <p:nvSpPr>
          <p:cNvPr id="48" name="Round Same Side Corner Rectangle 62">
            <a:extLst>
              <a:ext uri="{FF2B5EF4-FFF2-40B4-BE49-F238E27FC236}">
                <a16:creationId xmlns:a16="http://schemas.microsoft.com/office/drawing/2014/main" id="{8470AB72-CF21-D1D3-89A5-CC8A63E7DDA5}"/>
              </a:ext>
            </a:extLst>
          </p:cNvPr>
          <p:cNvSpPr/>
          <p:nvPr/>
        </p:nvSpPr>
        <p:spPr>
          <a:xfrm>
            <a:off x="2360789" y="3077362"/>
            <a:ext cx="957500" cy="7133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49" name="Conector: angular 48">
            <a:extLst>
              <a:ext uri="{FF2B5EF4-FFF2-40B4-BE49-F238E27FC236}">
                <a16:creationId xmlns:a16="http://schemas.microsoft.com/office/drawing/2014/main" id="{810A145C-AA9A-FE37-05F6-61C4569AAA4A}"/>
              </a:ext>
            </a:extLst>
          </p:cNvPr>
          <p:cNvCxnSpPr>
            <a:cxnSpLocks/>
          </p:cNvCxnSpPr>
          <p:nvPr/>
        </p:nvCxnSpPr>
        <p:spPr>
          <a:xfrm rot="16200000" flipH="1">
            <a:off x="1838914" y="2894741"/>
            <a:ext cx="901448" cy="114339"/>
          </a:xfrm>
          <a:prstGeom prst="bentConnector2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: angular 49">
            <a:extLst>
              <a:ext uri="{FF2B5EF4-FFF2-40B4-BE49-F238E27FC236}">
                <a16:creationId xmlns:a16="http://schemas.microsoft.com/office/drawing/2014/main" id="{BC791C21-C9D0-58B6-1D1C-65109D206D9E}"/>
              </a:ext>
            </a:extLst>
          </p:cNvPr>
          <p:cNvCxnSpPr>
            <a:cxnSpLocks/>
          </p:cNvCxnSpPr>
          <p:nvPr/>
        </p:nvCxnSpPr>
        <p:spPr>
          <a:xfrm rot="16200000" flipH="1">
            <a:off x="1835778" y="3669463"/>
            <a:ext cx="921110" cy="114337"/>
          </a:xfrm>
          <a:prstGeom prst="bentConnector2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ángulo: esquinas redondeadas 50">
            <a:extLst>
              <a:ext uri="{FF2B5EF4-FFF2-40B4-BE49-F238E27FC236}">
                <a16:creationId xmlns:a16="http://schemas.microsoft.com/office/drawing/2014/main" id="{324C4171-C2C3-4323-F826-E7E49E40965B}"/>
              </a:ext>
            </a:extLst>
          </p:cNvPr>
          <p:cNvSpPr/>
          <p:nvPr/>
        </p:nvSpPr>
        <p:spPr>
          <a:xfrm>
            <a:off x="3901040" y="2384912"/>
            <a:ext cx="994452" cy="5442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r>
              <a:rPr lang="es-CO" sz="648" b="1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Coordinador (a) Cuentas Medicas</a:t>
            </a:r>
          </a:p>
          <a:p>
            <a:pPr algn="ctr" defTabSz="867968">
              <a:defRPr/>
            </a:pPr>
            <a:r>
              <a:rPr lang="es-CO" sz="648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Neimiyolet Perdomo</a:t>
            </a:r>
          </a:p>
        </p:txBody>
      </p:sp>
      <p:sp>
        <p:nvSpPr>
          <p:cNvPr id="52" name="Round Same Side Corner Rectangle 62">
            <a:extLst>
              <a:ext uri="{FF2B5EF4-FFF2-40B4-BE49-F238E27FC236}">
                <a16:creationId xmlns:a16="http://schemas.microsoft.com/office/drawing/2014/main" id="{E48DDE0B-D5F3-2F5E-0865-6CD82E8E4678}"/>
              </a:ext>
            </a:extLst>
          </p:cNvPr>
          <p:cNvSpPr/>
          <p:nvPr/>
        </p:nvSpPr>
        <p:spPr>
          <a:xfrm>
            <a:off x="3902023" y="2373829"/>
            <a:ext cx="994452" cy="617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53" name="Conector: angular 52">
            <a:extLst>
              <a:ext uri="{FF2B5EF4-FFF2-40B4-BE49-F238E27FC236}">
                <a16:creationId xmlns:a16="http://schemas.microsoft.com/office/drawing/2014/main" id="{A980D1F5-CE8F-2FF1-3AD5-9AF07519F89E}"/>
              </a:ext>
            </a:extLst>
          </p:cNvPr>
          <p:cNvCxnSpPr>
            <a:cxnSpLocks/>
          </p:cNvCxnSpPr>
          <p:nvPr/>
        </p:nvCxnSpPr>
        <p:spPr>
          <a:xfrm rot="16200000" flipH="1">
            <a:off x="3400194" y="2799829"/>
            <a:ext cx="859395" cy="114340"/>
          </a:xfrm>
          <a:prstGeom prst="bentConnector2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ángulo: esquinas redondeadas 53">
            <a:extLst>
              <a:ext uri="{FF2B5EF4-FFF2-40B4-BE49-F238E27FC236}">
                <a16:creationId xmlns:a16="http://schemas.microsoft.com/office/drawing/2014/main" id="{D6D533CC-6B5E-D9BD-4123-297CA3C19D63}"/>
              </a:ext>
            </a:extLst>
          </p:cNvPr>
          <p:cNvSpPr/>
          <p:nvPr/>
        </p:nvSpPr>
        <p:spPr>
          <a:xfrm>
            <a:off x="3906901" y="3648074"/>
            <a:ext cx="994452" cy="5442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r>
              <a:rPr lang="es-CO" sz="648" b="1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Coordinador (a) Administrativa y Contable</a:t>
            </a:r>
          </a:p>
          <a:p>
            <a:pPr algn="ctr" defTabSz="867968">
              <a:defRPr/>
            </a:pPr>
            <a:r>
              <a:rPr lang="es-CO" sz="648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Diego F. Cordoba</a:t>
            </a:r>
          </a:p>
        </p:txBody>
      </p:sp>
      <p:sp>
        <p:nvSpPr>
          <p:cNvPr id="55" name="Round Same Side Corner Rectangle 62">
            <a:extLst>
              <a:ext uri="{FF2B5EF4-FFF2-40B4-BE49-F238E27FC236}">
                <a16:creationId xmlns:a16="http://schemas.microsoft.com/office/drawing/2014/main" id="{0FC8FD50-9759-EEF9-C9EE-6660F3CB6398}"/>
              </a:ext>
            </a:extLst>
          </p:cNvPr>
          <p:cNvSpPr/>
          <p:nvPr/>
        </p:nvSpPr>
        <p:spPr>
          <a:xfrm>
            <a:off x="3900336" y="3622908"/>
            <a:ext cx="994452" cy="617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56" name="Conector: angular 55">
            <a:extLst>
              <a:ext uri="{FF2B5EF4-FFF2-40B4-BE49-F238E27FC236}">
                <a16:creationId xmlns:a16="http://schemas.microsoft.com/office/drawing/2014/main" id="{D968A415-7218-0B07-4620-8798319B5A0F}"/>
              </a:ext>
            </a:extLst>
          </p:cNvPr>
          <p:cNvCxnSpPr>
            <a:cxnSpLocks/>
          </p:cNvCxnSpPr>
          <p:nvPr/>
        </p:nvCxnSpPr>
        <p:spPr>
          <a:xfrm rot="16200000" flipH="1">
            <a:off x="3377841" y="3458832"/>
            <a:ext cx="921110" cy="114337"/>
          </a:xfrm>
          <a:prstGeom prst="bentConnector2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ángulo: esquinas redondeadas 56">
            <a:extLst>
              <a:ext uri="{FF2B5EF4-FFF2-40B4-BE49-F238E27FC236}">
                <a16:creationId xmlns:a16="http://schemas.microsoft.com/office/drawing/2014/main" id="{297FC360-BC60-4D38-AAB9-B2D3C8C1AC60}"/>
              </a:ext>
            </a:extLst>
          </p:cNvPr>
          <p:cNvSpPr/>
          <p:nvPr/>
        </p:nvSpPr>
        <p:spPr>
          <a:xfrm>
            <a:off x="2341047" y="4477095"/>
            <a:ext cx="994452" cy="57702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r>
              <a:rPr lang="es-CO" sz="648" b="1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Coordinador (a) Prestaciones Economicas</a:t>
            </a:r>
          </a:p>
          <a:p>
            <a:pPr algn="ctr" defTabSz="867968">
              <a:defRPr/>
            </a:pPr>
            <a:r>
              <a:rPr lang="es-CO" sz="648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Derly Andrea Suarez</a:t>
            </a:r>
          </a:p>
        </p:txBody>
      </p:sp>
      <p:sp>
        <p:nvSpPr>
          <p:cNvPr id="58" name="Round Same Side Corner Rectangle 62">
            <a:extLst>
              <a:ext uri="{FF2B5EF4-FFF2-40B4-BE49-F238E27FC236}">
                <a16:creationId xmlns:a16="http://schemas.microsoft.com/office/drawing/2014/main" id="{810FA19A-92B4-8266-D42B-8DF128EF44F5}"/>
              </a:ext>
            </a:extLst>
          </p:cNvPr>
          <p:cNvSpPr/>
          <p:nvPr/>
        </p:nvSpPr>
        <p:spPr>
          <a:xfrm>
            <a:off x="2342030" y="4466013"/>
            <a:ext cx="994452" cy="617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srgbClr val="E7E6E6">
                  <a:lumMod val="75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9" name="Rounded Rectangle 11">
            <a:extLst>
              <a:ext uri="{FF2B5EF4-FFF2-40B4-BE49-F238E27FC236}">
                <a16:creationId xmlns:a16="http://schemas.microsoft.com/office/drawing/2014/main" id="{C475F19A-976C-6FAA-DC8B-2586D218DBE1}"/>
              </a:ext>
            </a:extLst>
          </p:cNvPr>
          <p:cNvSpPr/>
          <p:nvPr/>
        </p:nvSpPr>
        <p:spPr>
          <a:xfrm>
            <a:off x="4739246" y="384795"/>
            <a:ext cx="1068762" cy="513627"/>
          </a:xfrm>
          <a:prstGeom prst="roundRect">
            <a:avLst>
              <a:gd name="adj" fmla="val 51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r>
              <a:rPr lang="en-US" sz="648" b="1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Julian Guerra Camargo</a:t>
            </a:r>
          </a:p>
          <a:p>
            <a:pPr algn="ctr" defTabSz="867968">
              <a:defRPr/>
            </a:pPr>
            <a:r>
              <a:rPr lang="en-US" sz="648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Director (a) Servicios de Salud</a:t>
            </a:r>
          </a:p>
        </p:txBody>
      </p:sp>
      <p:sp>
        <p:nvSpPr>
          <p:cNvPr id="60" name="Round Same Side Corner Rectangle 62">
            <a:extLst>
              <a:ext uri="{FF2B5EF4-FFF2-40B4-BE49-F238E27FC236}">
                <a16:creationId xmlns:a16="http://schemas.microsoft.com/office/drawing/2014/main" id="{22417D1E-D910-5E23-CAD2-78324F0F37AF}"/>
              </a:ext>
            </a:extLst>
          </p:cNvPr>
          <p:cNvSpPr/>
          <p:nvPr/>
        </p:nvSpPr>
        <p:spPr>
          <a:xfrm>
            <a:off x="4737016" y="367269"/>
            <a:ext cx="1068762" cy="5758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D5D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/>
            <a:endParaRPr lang="en-US" sz="648" dirty="0">
              <a:solidFill>
                <a:srgbClr val="E7E6E6">
                  <a:lumMod val="5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1" name="Rounded Rectangle 16">
            <a:extLst>
              <a:ext uri="{FF2B5EF4-FFF2-40B4-BE49-F238E27FC236}">
                <a16:creationId xmlns:a16="http://schemas.microsoft.com/office/drawing/2014/main" id="{94513F3C-3034-CC37-3774-6BFB84FD3253}"/>
              </a:ext>
            </a:extLst>
          </p:cNvPr>
          <p:cNvSpPr/>
          <p:nvPr/>
        </p:nvSpPr>
        <p:spPr>
          <a:xfrm>
            <a:off x="5725227" y="975571"/>
            <a:ext cx="1188765" cy="484270"/>
          </a:xfrm>
          <a:prstGeom prst="roundRect">
            <a:avLst>
              <a:gd name="adj" fmla="val 51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r>
              <a:rPr lang="en-US" sz="648" b="1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Coordinador (a) Administrativa Bogota</a:t>
            </a:r>
          </a:p>
          <a:p>
            <a:pPr algn="ctr" defTabSz="867968">
              <a:defRPr/>
            </a:pPr>
            <a:r>
              <a:rPr lang="en-US" sz="648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Sandra Milena Cardona</a:t>
            </a:r>
          </a:p>
        </p:txBody>
      </p:sp>
      <p:sp>
        <p:nvSpPr>
          <p:cNvPr id="62" name="Round Same Side Corner Rectangle 22">
            <a:extLst>
              <a:ext uri="{FF2B5EF4-FFF2-40B4-BE49-F238E27FC236}">
                <a16:creationId xmlns:a16="http://schemas.microsoft.com/office/drawing/2014/main" id="{876E4CAD-6EEF-A53A-30B7-1874F9799367}"/>
              </a:ext>
            </a:extLst>
          </p:cNvPr>
          <p:cNvSpPr/>
          <p:nvPr/>
        </p:nvSpPr>
        <p:spPr>
          <a:xfrm>
            <a:off x="5725229" y="962225"/>
            <a:ext cx="1188754" cy="6229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endParaRPr lang="en-US" sz="648" dirty="0">
              <a:solidFill>
                <a:srgbClr val="E7E6E6">
                  <a:lumMod val="5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63" name="Straight Connector 77">
            <a:extLst>
              <a:ext uri="{FF2B5EF4-FFF2-40B4-BE49-F238E27FC236}">
                <a16:creationId xmlns:a16="http://schemas.microsoft.com/office/drawing/2014/main" id="{2B9B88C1-AF39-9054-4EEE-4D69E67E3778}"/>
              </a:ext>
            </a:extLst>
          </p:cNvPr>
          <p:cNvCxnSpPr>
            <a:cxnSpLocks/>
          </p:cNvCxnSpPr>
          <p:nvPr/>
        </p:nvCxnSpPr>
        <p:spPr>
          <a:xfrm flipH="1">
            <a:off x="2547387" y="5902653"/>
            <a:ext cx="5561152" cy="26566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ángulo: esquinas redondeadas 63">
            <a:extLst>
              <a:ext uri="{FF2B5EF4-FFF2-40B4-BE49-F238E27FC236}">
                <a16:creationId xmlns:a16="http://schemas.microsoft.com/office/drawing/2014/main" id="{7F680D9A-30EE-2FAD-2B62-EF3A131251A8}"/>
              </a:ext>
            </a:extLst>
          </p:cNvPr>
          <p:cNvSpPr/>
          <p:nvPr/>
        </p:nvSpPr>
        <p:spPr>
          <a:xfrm>
            <a:off x="3169778" y="6079939"/>
            <a:ext cx="994452" cy="5442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r>
              <a:rPr lang="es-CO" sz="648" b="1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Gestión Gobierno de la Información</a:t>
            </a:r>
          </a:p>
          <a:p>
            <a:pPr algn="ctr" defTabSz="867968">
              <a:defRPr/>
            </a:pPr>
            <a:r>
              <a:rPr lang="es-CO" sz="648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Sandra Guajardo</a:t>
            </a:r>
          </a:p>
        </p:txBody>
      </p:sp>
      <p:sp>
        <p:nvSpPr>
          <p:cNvPr id="65" name="Round Same Side Corner Rectangle 62">
            <a:extLst>
              <a:ext uri="{FF2B5EF4-FFF2-40B4-BE49-F238E27FC236}">
                <a16:creationId xmlns:a16="http://schemas.microsoft.com/office/drawing/2014/main" id="{6C325ADE-893A-8F0C-2AFF-B8DFFCD0F7F3}"/>
              </a:ext>
            </a:extLst>
          </p:cNvPr>
          <p:cNvSpPr/>
          <p:nvPr/>
        </p:nvSpPr>
        <p:spPr>
          <a:xfrm>
            <a:off x="3178487" y="6030552"/>
            <a:ext cx="994452" cy="6178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7C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6" name="Rectángulo: esquinas redondeadas 65">
            <a:extLst>
              <a:ext uri="{FF2B5EF4-FFF2-40B4-BE49-F238E27FC236}">
                <a16:creationId xmlns:a16="http://schemas.microsoft.com/office/drawing/2014/main" id="{4DC555A5-9E92-A9E1-0677-09410F1FBE84}"/>
              </a:ext>
            </a:extLst>
          </p:cNvPr>
          <p:cNvSpPr/>
          <p:nvPr/>
        </p:nvSpPr>
        <p:spPr>
          <a:xfrm>
            <a:off x="4285206" y="6098222"/>
            <a:ext cx="994452" cy="5442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r>
              <a:rPr lang="es-CO" sz="648" b="1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Gestión Soporte y Tecnologia </a:t>
            </a:r>
          </a:p>
          <a:p>
            <a:pPr algn="ctr" defTabSz="867968">
              <a:defRPr/>
            </a:pPr>
            <a:r>
              <a:rPr lang="es-CO" sz="648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Gregorio Martinez </a:t>
            </a:r>
          </a:p>
        </p:txBody>
      </p:sp>
      <p:sp>
        <p:nvSpPr>
          <p:cNvPr id="67" name="Round Same Side Corner Rectangle 62">
            <a:extLst>
              <a:ext uri="{FF2B5EF4-FFF2-40B4-BE49-F238E27FC236}">
                <a16:creationId xmlns:a16="http://schemas.microsoft.com/office/drawing/2014/main" id="{7277E766-A9AB-F645-75A9-876B06548306}"/>
              </a:ext>
            </a:extLst>
          </p:cNvPr>
          <p:cNvSpPr/>
          <p:nvPr/>
        </p:nvSpPr>
        <p:spPr>
          <a:xfrm>
            <a:off x="4278365" y="6042466"/>
            <a:ext cx="994452" cy="6178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7C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8" name="Rectángulo: esquinas redondeadas 67">
            <a:extLst>
              <a:ext uri="{FF2B5EF4-FFF2-40B4-BE49-F238E27FC236}">
                <a16:creationId xmlns:a16="http://schemas.microsoft.com/office/drawing/2014/main" id="{1EB5E5B7-F644-E5B4-67D4-AD9F0E32A70E}"/>
              </a:ext>
            </a:extLst>
          </p:cNvPr>
          <p:cNvSpPr/>
          <p:nvPr/>
        </p:nvSpPr>
        <p:spPr>
          <a:xfrm>
            <a:off x="5530323" y="6104578"/>
            <a:ext cx="994452" cy="5442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r>
              <a:rPr lang="es-CO" sz="648" b="1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Gestión Humana y SST</a:t>
            </a:r>
          </a:p>
          <a:p>
            <a:pPr algn="ctr" defTabSz="867968">
              <a:defRPr/>
            </a:pPr>
            <a:r>
              <a:rPr lang="es-CO" sz="648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Ricardo Tercero Gomez</a:t>
            </a:r>
          </a:p>
        </p:txBody>
      </p:sp>
      <p:sp>
        <p:nvSpPr>
          <p:cNvPr id="69" name="Round Same Side Corner Rectangle 62">
            <a:extLst>
              <a:ext uri="{FF2B5EF4-FFF2-40B4-BE49-F238E27FC236}">
                <a16:creationId xmlns:a16="http://schemas.microsoft.com/office/drawing/2014/main" id="{DD638F5E-5FB4-6D12-0173-B071E918EDE3}"/>
              </a:ext>
            </a:extLst>
          </p:cNvPr>
          <p:cNvSpPr/>
          <p:nvPr/>
        </p:nvSpPr>
        <p:spPr>
          <a:xfrm>
            <a:off x="5523332" y="6041249"/>
            <a:ext cx="994452" cy="6178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7C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0" name="Rectángulo: esquinas redondeadas 69">
            <a:extLst>
              <a:ext uri="{FF2B5EF4-FFF2-40B4-BE49-F238E27FC236}">
                <a16:creationId xmlns:a16="http://schemas.microsoft.com/office/drawing/2014/main" id="{E2A5BFF8-57C2-73E0-AE5D-37DFAA34B3CE}"/>
              </a:ext>
            </a:extLst>
          </p:cNvPr>
          <p:cNvSpPr/>
          <p:nvPr/>
        </p:nvSpPr>
        <p:spPr>
          <a:xfrm>
            <a:off x="6632756" y="6085931"/>
            <a:ext cx="994452" cy="5442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r>
              <a:rPr lang="es-CO" sz="648" b="1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Gestión Contable y Financiera</a:t>
            </a:r>
          </a:p>
          <a:p>
            <a:pPr algn="ctr" defTabSz="867968">
              <a:defRPr/>
            </a:pPr>
            <a:r>
              <a:rPr lang="es-CO" sz="648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Wilmer Ramirez</a:t>
            </a:r>
          </a:p>
          <a:p>
            <a:pPr algn="ctr" defTabSz="867968">
              <a:defRPr/>
            </a:pPr>
            <a:endParaRPr lang="es-CO" sz="648" dirty="0">
              <a:solidFill>
                <a:prstClr val="white">
                  <a:lumMod val="50000"/>
                </a:prst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1" name="Round Same Side Corner Rectangle 62">
            <a:extLst>
              <a:ext uri="{FF2B5EF4-FFF2-40B4-BE49-F238E27FC236}">
                <a16:creationId xmlns:a16="http://schemas.microsoft.com/office/drawing/2014/main" id="{CA1EBE22-B729-DEAB-B2EB-18C1A1EA1DCE}"/>
              </a:ext>
            </a:extLst>
          </p:cNvPr>
          <p:cNvSpPr/>
          <p:nvPr/>
        </p:nvSpPr>
        <p:spPr>
          <a:xfrm>
            <a:off x="6621782" y="6034167"/>
            <a:ext cx="994452" cy="6178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7C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2" name="Rectángulo: esquinas redondeadas 71">
            <a:extLst>
              <a:ext uri="{FF2B5EF4-FFF2-40B4-BE49-F238E27FC236}">
                <a16:creationId xmlns:a16="http://schemas.microsoft.com/office/drawing/2014/main" id="{4EE119F6-1FB6-83B1-FCAC-17CEAFDB306D}"/>
              </a:ext>
            </a:extLst>
          </p:cNvPr>
          <p:cNvSpPr/>
          <p:nvPr/>
        </p:nvSpPr>
        <p:spPr>
          <a:xfrm>
            <a:off x="7730080" y="6093128"/>
            <a:ext cx="994452" cy="5442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r>
              <a:rPr lang="es-CO" sz="648" b="1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Gestión Contrataciones </a:t>
            </a:r>
          </a:p>
          <a:p>
            <a:pPr algn="ctr" defTabSz="867968">
              <a:defRPr/>
            </a:pPr>
            <a:r>
              <a:rPr lang="es-CO" sz="648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Maria Cristina Diaz</a:t>
            </a:r>
          </a:p>
        </p:txBody>
      </p:sp>
      <p:sp>
        <p:nvSpPr>
          <p:cNvPr id="73" name="Round Same Side Corner Rectangle 62">
            <a:extLst>
              <a:ext uri="{FF2B5EF4-FFF2-40B4-BE49-F238E27FC236}">
                <a16:creationId xmlns:a16="http://schemas.microsoft.com/office/drawing/2014/main" id="{81E8BBF3-7C5E-1F64-0B16-B62863C4823A}"/>
              </a:ext>
            </a:extLst>
          </p:cNvPr>
          <p:cNvSpPr/>
          <p:nvPr/>
        </p:nvSpPr>
        <p:spPr>
          <a:xfrm>
            <a:off x="7715873" y="6031340"/>
            <a:ext cx="994452" cy="6178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7C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4" name="Rectángulo: esquinas redondeadas 73">
            <a:extLst>
              <a:ext uri="{FF2B5EF4-FFF2-40B4-BE49-F238E27FC236}">
                <a16:creationId xmlns:a16="http://schemas.microsoft.com/office/drawing/2014/main" id="{91CB72B0-E8A8-5BC3-9B20-A8F374ACB6A6}"/>
              </a:ext>
            </a:extLst>
          </p:cNvPr>
          <p:cNvSpPr/>
          <p:nvPr/>
        </p:nvSpPr>
        <p:spPr>
          <a:xfrm>
            <a:off x="2013724" y="6070578"/>
            <a:ext cx="994452" cy="5442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r>
              <a:rPr lang="es-CO" sz="648" b="1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Gestión Jurídica</a:t>
            </a:r>
          </a:p>
          <a:p>
            <a:pPr algn="ctr" defTabSz="867968">
              <a:defRPr/>
            </a:pPr>
            <a:r>
              <a:rPr lang="es-CO" sz="648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Mauricio Moreno </a:t>
            </a:r>
          </a:p>
        </p:txBody>
      </p:sp>
      <p:sp>
        <p:nvSpPr>
          <p:cNvPr id="75" name="Round Same Side Corner Rectangle 62">
            <a:extLst>
              <a:ext uri="{FF2B5EF4-FFF2-40B4-BE49-F238E27FC236}">
                <a16:creationId xmlns:a16="http://schemas.microsoft.com/office/drawing/2014/main" id="{E308A169-5EA0-3888-2539-CA45004C4AB7}"/>
              </a:ext>
            </a:extLst>
          </p:cNvPr>
          <p:cNvSpPr/>
          <p:nvPr/>
        </p:nvSpPr>
        <p:spPr>
          <a:xfrm>
            <a:off x="2017597" y="6034226"/>
            <a:ext cx="994452" cy="6178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7C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76" name="Straight Connector 79">
            <a:extLst>
              <a:ext uri="{FF2B5EF4-FFF2-40B4-BE49-F238E27FC236}">
                <a16:creationId xmlns:a16="http://schemas.microsoft.com/office/drawing/2014/main" id="{C03FEE09-171C-9916-A0A9-06B6CB1C0F5C}"/>
              </a:ext>
            </a:extLst>
          </p:cNvPr>
          <p:cNvCxnSpPr>
            <a:cxnSpLocks/>
          </p:cNvCxnSpPr>
          <p:nvPr/>
        </p:nvCxnSpPr>
        <p:spPr>
          <a:xfrm>
            <a:off x="7249022" y="1576993"/>
            <a:ext cx="0" cy="894037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11">
            <a:extLst>
              <a:ext uri="{FF2B5EF4-FFF2-40B4-BE49-F238E27FC236}">
                <a16:creationId xmlns:a16="http://schemas.microsoft.com/office/drawing/2014/main" id="{15960A23-730A-5D74-6655-1B963E1B74EE}"/>
              </a:ext>
            </a:extLst>
          </p:cNvPr>
          <p:cNvSpPr/>
          <p:nvPr/>
        </p:nvSpPr>
        <p:spPr>
          <a:xfrm>
            <a:off x="6738223" y="1712300"/>
            <a:ext cx="1038766" cy="626130"/>
          </a:xfrm>
          <a:prstGeom prst="roundRect">
            <a:avLst>
              <a:gd name="adj" fmla="val 51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r>
              <a:rPr lang="en-US" sz="648" b="1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Gerente Servicios Medicos </a:t>
            </a:r>
          </a:p>
          <a:p>
            <a:pPr algn="ctr" defTabSz="867968">
              <a:defRPr/>
            </a:pPr>
            <a:r>
              <a:rPr lang="en-US" sz="648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Manuel Alejandro Ramirez</a:t>
            </a:r>
          </a:p>
        </p:txBody>
      </p:sp>
      <p:sp>
        <p:nvSpPr>
          <p:cNvPr id="78" name="Round Same Side Corner Rectangle 62">
            <a:extLst>
              <a:ext uri="{FF2B5EF4-FFF2-40B4-BE49-F238E27FC236}">
                <a16:creationId xmlns:a16="http://schemas.microsoft.com/office/drawing/2014/main" id="{73E9233E-B4A6-B1FF-5FDA-AFA914CE658A}"/>
              </a:ext>
            </a:extLst>
          </p:cNvPr>
          <p:cNvSpPr/>
          <p:nvPr/>
        </p:nvSpPr>
        <p:spPr>
          <a:xfrm>
            <a:off x="6731085" y="1696726"/>
            <a:ext cx="1041353" cy="7205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endParaRPr lang="en-US" sz="648" dirty="0">
              <a:solidFill>
                <a:srgbClr val="E7E6E6">
                  <a:lumMod val="5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9" name="Rectángulo: esquinas redondeadas 78">
            <a:extLst>
              <a:ext uri="{FF2B5EF4-FFF2-40B4-BE49-F238E27FC236}">
                <a16:creationId xmlns:a16="http://schemas.microsoft.com/office/drawing/2014/main" id="{54A1C35B-5572-FC0E-83B4-538A4F56248F}"/>
              </a:ext>
            </a:extLst>
          </p:cNvPr>
          <p:cNvSpPr/>
          <p:nvPr/>
        </p:nvSpPr>
        <p:spPr>
          <a:xfrm>
            <a:off x="8230767" y="3287130"/>
            <a:ext cx="994452" cy="5442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s-CO" sz="648" b="1" dirty="0">
              <a:solidFill>
                <a:prstClr val="white">
                  <a:lumMod val="50000"/>
                </a:prst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 defTabSz="867968">
              <a:defRPr/>
            </a:pPr>
            <a:r>
              <a:rPr lang="es-CO" sz="648" b="1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Coordinador (a) Prestación</a:t>
            </a:r>
          </a:p>
          <a:p>
            <a:pPr algn="ctr" defTabSz="867968">
              <a:defRPr/>
            </a:pPr>
            <a:r>
              <a:rPr lang="es-CO" sz="648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Adrian Ortiz</a:t>
            </a:r>
          </a:p>
          <a:p>
            <a:pPr algn="ctr" defTabSz="867968">
              <a:defRPr/>
            </a:pPr>
            <a:endParaRPr lang="es-CO" sz="648" dirty="0">
              <a:solidFill>
                <a:prstClr val="white">
                  <a:lumMod val="50000"/>
                </a:prst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0" name="Round Same Side Corner Rectangle 62">
            <a:extLst>
              <a:ext uri="{FF2B5EF4-FFF2-40B4-BE49-F238E27FC236}">
                <a16:creationId xmlns:a16="http://schemas.microsoft.com/office/drawing/2014/main" id="{80CE972C-FE2C-998B-1E4F-BA4CD23373E9}"/>
              </a:ext>
            </a:extLst>
          </p:cNvPr>
          <p:cNvSpPr/>
          <p:nvPr/>
        </p:nvSpPr>
        <p:spPr>
          <a:xfrm>
            <a:off x="8236854" y="3297812"/>
            <a:ext cx="994452" cy="617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1" name="Rectángulo: esquinas redondeadas 80">
            <a:extLst>
              <a:ext uri="{FF2B5EF4-FFF2-40B4-BE49-F238E27FC236}">
                <a16:creationId xmlns:a16="http://schemas.microsoft.com/office/drawing/2014/main" id="{AB76F28E-C853-0C3C-06A1-78374B61805A}"/>
              </a:ext>
            </a:extLst>
          </p:cNvPr>
          <p:cNvSpPr/>
          <p:nvPr/>
        </p:nvSpPr>
        <p:spPr>
          <a:xfrm>
            <a:off x="7047660" y="3948939"/>
            <a:ext cx="1027278" cy="5442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s-CO" sz="648" b="1" dirty="0">
              <a:solidFill>
                <a:prstClr val="white">
                  <a:lumMod val="50000"/>
                </a:prst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 defTabSz="867968">
              <a:defRPr/>
            </a:pPr>
            <a:r>
              <a:rPr lang="es-CO" sz="648" b="1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Coordinador (a) Medicina Laboral</a:t>
            </a:r>
          </a:p>
          <a:p>
            <a:pPr algn="ctr" defTabSz="867968">
              <a:defRPr/>
            </a:pPr>
            <a:r>
              <a:rPr lang="es-CO" sz="648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Iveth Milena Cedeño</a:t>
            </a:r>
          </a:p>
          <a:p>
            <a:pPr algn="ctr" defTabSz="867968">
              <a:defRPr/>
            </a:pPr>
            <a:endParaRPr lang="es-CO" sz="648" dirty="0">
              <a:solidFill>
                <a:prstClr val="white">
                  <a:lumMod val="50000"/>
                </a:prst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2" name="Round Same Side Corner Rectangle 62">
            <a:extLst>
              <a:ext uri="{FF2B5EF4-FFF2-40B4-BE49-F238E27FC236}">
                <a16:creationId xmlns:a16="http://schemas.microsoft.com/office/drawing/2014/main" id="{8668DDDA-9FB5-943D-74A1-3FDE34C20B7A}"/>
              </a:ext>
            </a:extLst>
          </p:cNvPr>
          <p:cNvSpPr/>
          <p:nvPr/>
        </p:nvSpPr>
        <p:spPr>
          <a:xfrm>
            <a:off x="7048643" y="3937855"/>
            <a:ext cx="1027278" cy="617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3" name="Rounded Rectangle 11">
            <a:extLst>
              <a:ext uri="{FF2B5EF4-FFF2-40B4-BE49-F238E27FC236}">
                <a16:creationId xmlns:a16="http://schemas.microsoft.com/office/drawing/2014/main" id="{C7C1A162-E779-D05F-D2FE-B0EE96F59598}"/>
              </a:ext>
            </a:extLst>
          </p:cNvPr>
          <p:cNvSpPr/>
          <p:nvPr/>
        </p:nvSpPr>
        <p:spPr>
          <a:xfrm>
            <a:off x="6847211" y="2581924"/>
            <a:ext cx="1038766" cy="626130"/>
          </a:xfrm>
          <a:prstGeom prst="roundRect">
            <a:avLst>
              <a:gd name="adj" fmla="val 51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r>
              <a:rPr lang="es-CO" sz="648" b="1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Jefe Riesgo Salud</a:t>
            </a:r>
          </a:p>
          <a:p>
            <a:pPr algn="ctr" defTabSz="867968">
              <a:defRPr/>
            </a:pPr>
            <a:r>
              <a:rPr lang="es-CO" sz="648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Juan Carlos Sarmiento Aguirre</a:t>
            </a:r>
          </a:p>
        </p:txBody>
      </p:sp>
      <p:sp>
        <p:nvSpPr>
          <p:cNvPr id="84" name="Round Same Side Corner Rectangle 62">
            <a:extLst>
              <a:ext uri="{FF2B5EF4-FFF2-40B4-BE49-F238E27FC236}">
                <a16:creationId xmlns:a16="http://schemas.microsoft.com/office/drawing/2014/main" id="{10B0A298-7242-55F9-9112-B2D998A7A154}"/>
              </a:ext>
            </a:extLst>
          </p:cNvPr>
          <p:cNvSpPr/>
          <p:nvPr/>
        </p:nvSpPr>
        <p:spPr>
          <a:xfrm>
            <a:off x="6851279" y="2577605"/>
            <a:ext cx="1034700" cy="6093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/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5" name="Rectángulo: esquinas redondeadas 84">
            <a:extLst>
              <a:ext uri="{FF2B5EF4-FFF2-40B4-BE49-F238E27FC236}">
                <a16:creationId xmlns:a16="http://schemas.microsoft.com/office/drawing/2014/main" id="{7A0C5D22-F4C4-64A4-7F3C-3314A3F55997}"/>
              </a:ext>
            </a:extLst>
          </p:cNvPr>
          <p:cNvSpPr/>
          <p:nvPr/>
        </p:nvSpPr>
        <p:spPr>
          <a:xfrm>
            <a:off x="5744791" y="3950881"/>
            <a:ext cx="994452" cy="5442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r>
              <a:rPr lang="es-CO" sz="648" b="1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Coordinador (a)  Red Primaria</a:t>
            </a:r>
          </a:p>
          <a:p>
            <a:pPr algn="ctr" defTabSz="867968">
              <a:defRPr/>
            </a:pPr>
            <a:r>
              <a:rPr lang="es-CO" sz="648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Alexandra Tamayo</a:t>
            </a:r>
          </a:p>
        </p:txBody>
      </p:sp>
      <p:sp>
        <p:nvSpPr>
          <p:cNvPr id="86" name="Round Same Side Corner Rectangle 62">
            <a:extLst>
              <a:ext uri="{FF2B5EF4-FFF2-40B4-BE49-F238E27FC236}">
                <a16:creationId xmlns:a16="http://schemas.microsoft.com/office/drawing/2014/main" id="{4E83CBA6-57D9-B405-E3D0-2C382FE5CCF2}"/>
              </a:ext>
            </a:extLst>
          </p:cNvPr>
          <p:cNvSpPr/>
          <p:nvPr/>
        </p:nvSpPr>
        <p:spPr>
          <a:xfrm>
            <a:off x="5745775" y="3939798"/>
            <a:ext cx="994452" cy="617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7" name="Rounded Rectangle 11">
            <a:extLst>
              <a:ext uri="{FF2B5EF4-FFF2-40B4-BE49-F238E27FC236}">
                <a16:creationId xmlns:a16="http://schemas.microsoft.com/office/drawing/2014/main" id="{A5AB28AE-555B-FD5F-41B6-1E442D6271EE}"/>
              </a:ext>
            </a:extLst>
          </p:cNvPr>
          <p:cNvSpPr/>
          <p:nvPr/>
        </p:nvSpPr>
        <p:spPr>
          <a:xfrm>
            <a:off x="1041878" y="2491063"/>
            <a:ext cx="1038766" cy="579550"/>
          </a:xfrm>
          <a:prstGeom prst="roundRect">
            <a:avLst>
              <a:gd name="adj" fmla="val 51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87389">
              <a:defRPr/>
            </a:pPr>
            <a:r>
              <a:rPr lang="es-CO" sz="648" b="1" kern="0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Jefe Servicio al Cliente</a:t>
            </a:r>
          </a:p>
          <a:p>
            <a:pPr algn="ctr" defTabSz="787389">
              <a:defRPr/>
            </a:pPr>
            <a:r>
              <a:rPr lang="es-CO" sz="648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Monica Liliana Ortegon</a:t>
            </a:r>
            <a:endParaRPr lang="en-US" sz="648" dirty="0">
              <a:solidFill>
                <a:srgbClr val="E7E6E6">
                  <a:lumMod val="5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8" name="Round Same Side Corner Rectangle 62">
            <a:extLst>
              <a:ext uri="{FF2B5EF4-FFF2-40B4-BE49-F238E27FC236}">
                <a16:creationId xmlns:a16="http://schemas.microsoft.com/office/drawing/2014/main" id="{9C2EF62F-CBA1-13AB-AD3E-7B3016AFDB49}"/>
              </a:ext>
            </a:extLst>
          </p:cNvPr>
          <p:cNvSpPr/>
          <p:nvPr/>
        </p:nvSpPr>
        <p:spPr>
          <a:xfrm>
            <a:off x="1045946" y="2486745"/>
            <a:ext cx="1034700" cy="6093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1" name="Rectángulo: esquinas redondeadas 90">
            <a:extLst>
              <a:ext uri="{FF2B5EF4-FFF2-40B4-BE49-F238E27FC236}">
                <a16:creationId xmlns:a16="http://schemas.microsoft.com/office/drawing/2014/main" id="{467F02CE-614D-33FF-5967-06C08166F639}"/>
              </a:ext>
            </a:extLst>
          </p:cNvPr>
          <p:cNvSpPr/>
          <p:nvPr/>
        </p:nvSpPr>
        <p:spPr>
          <a:xfrm>
            <a:off x="7060217" y="3320834"/>
            <a:ext cx="1027278" cy="5442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s-CO" sz="648" b="1" dirty="0">
              <a:solidFill>
                <a:prstClr val="white">
                  <a:lumMod val="50000"/>
                </a:prst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 defTabSz="867968">
              <a:defRPr/>
            </a:pPr>
            <a:r>
              <a:rPr lang="es-CO" sz="648" b="1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Coordinador (a) Riesgo Salud</a:t>
            </a:r>
          </a:p>
          <a:p>
            <a:pPr algn="ctr" defTabSz="867968">
              <a:defRPr/>
            </a:pPr>
            <a:r>
              <a:rPr lang="es-CO" sz="648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Nathalia Andrea Builes</a:t>
            </a:r>
          </a:p>
          <a:p>
            <a:pPr algn="ctr" defTabSz="867968">
              <a:defRPr/>
            </a:pPr>
            <a:endParaRPr lang="es-CO" sz="648" dirty="0">
              <a:solidFill>
                <a:prstClr val="white">
                  <a:lumMod val="50000"/>
                </a:prst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2" name="Round Same Side Corner Rectangle 62">
            <a:extLst>
              <a:ext uri="{FF2B5EF4-FFF2-40B4-BE49-F238E27FC236}">
                <a16:creationId xmlns:a16="http://schemas.microsoft.com/office/drawing/2014/main" id="{F05415B2-3B16-B0B0-F697-209E98A64817}"/>
              </a:ext>
            </a:extLst>
          </p:cNvPr>
          <p:cNvSpPr/>
          <p:nvPr/>
        </p:nvSpPr>
        <p:spPr>
          <a:xfrm>
            <a:off x="7061200" y="3309752"/>
            <a:ext cx="1027278" cy="617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93" name="Conector: angular 92">
            <a:extLst>
              <a:ext uri="{FF2B5EF4-FFF2-40B4-BE49-F238E27FC236}">
                <a16:creationId xmlns:a16="http://schemas.microsoft.com/office/drawing/2014/main" id="{0A2F6887-E523-D288-8402-D0E3164F9F9B}"/>
              </a:ext>
            </a:extLst>
          </p:cNvPr>
          <p:cNvCxnSpPr>
            <a:cxnSpLocks/>
          </p:cNvCxnSpPr>
          <p:nvPr/>
        </p:nvCxnSpPr>
        <p:spPr>
          <a:xfrm rot="16200000" flipH="1">
            <a:off x="6545294" y="3652317"/>
            <a:ext cx="885891" cy="114340"/>
          </a:xfrm>
          <a:prstGeom prst="bentConnector2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ectángulo: esquinas redondeadas 93">
            <a:extLst>
              <a:ext uri="{FF2B5EF4-FFF2-40B4-BE49-F238E27FC236}">
                <a16:creationId xmlns:a16="http://schemas.microsoft.com/office/drawing/2014/main" id="{C0F83264-0D13-7097-0856-22908DD58D6B}"/>
              </a:ext>
            </a:extLst>
          </p:cNvPr>
          <p:cNvSpPr/>
          <p:nvPr/>
        </p:nvSpPr>
        <p:spPr>
          <a:xfrm>
            <a:off x="3894579" y="3007632"/>
            <a:ext cx="1027278" cy="5442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s-CO" sz="648" b="1" dirty="0">
              <a:solidFill>
                <a:prstClr val="white">
                  <a:lumMod val="50000"/>
                </a:prst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 defTabSz="867968">
              <a:defRPr/>
            </a:pPr>
            <a:r>
              <a:rPr lang="es-CO" sz="648" b="1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Coordinador (a) Gestión Humana</a:t>
            </a:r>
          </a:p>
          <a:p>
            <a:pPr algn="ctr" defTabSz="867968">
              <a:defRPr/>
            </a:pPr>
            <a:r>
              <a:rPr lang="es-CO" sz="648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Jhon Diaz Molina</a:t>
            </a:r>
          </a:p>
          <a:p>
            <a:pPr algn="ctr" defTabSz="867968">
              <a:defRPr/>
            </a:pPr>
            <a:endParaRPr lang="es-CO" sz="648" dirty="0">
              <a:solidFill>
                <a:prstClr val="white">
                  <a:lumMod val="50000"/>
                </a:prst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5" name="Round Same Side Corner Rectangle 62">
            <a:extLst>
              <a:ext uri="{FF2B5EF4-FFF2-40B4-BE49-F238E27FC236}">
                <a16:creationId xmlns:a16="http://schemas.microsoft.com/office/drawing/2014/main" id="{361E1F61-8E48-5E6C-275E-3B559061F2BD}"/>
              </a:ext>
            </a:extLst>
          </p:cNvPr>
          <p:cNvSpPr/>
          <p:nvPr/>
        </p:nvSpPr>
        <p:spPr>
          <a:xfrm>
            <a:off x="3890595" y="2979058"/>
            <a:ext cx="1027278" cy="617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96" name="Straight Connector 79">
            <a:extLst>
              <a:ext uri="{FF2B5EF4-FFF2-40B4-BE49-F238E27FC236}">
                <a16:creationId xmlns:a16="http://schemas.microsoft.com/office/drawing/2014/main" id="{94060B2C-26A0-3801-1E00-718243E439B3}"/>
              </a:ext>
            </a:extLst>
          </p:cNvPr>
          <p:cNvCxnSpPr>
            <a:cxnSpLocks/>
          </p:cNvCxnSpPr>
          <p:nvPr/>
        </p:nvCxnSpPr>
        <p:spPr>
          <a:xfrm>
            <a:off x="9800913" y="1598390"/>
            <a:ext cx="0" cy="630295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ounded Rectangle 11">
            <a:extLst>
              <a:ext uri="{FF2B5EF4-FFF2-40B4-BE49-F238E27FC236}">
                <a16:creationId xmlns:a16="http://schemas.microsoft.com/office/drawing/2014/main" id="{9F6FFEAA-B1B4-A979-7B00-082293AE85F3}"/>
              </a:ext>
            </a:extLst>
          </p:cNvPr>
          <p:cNvSpPr/>
          <p:nvPr/>
        </p:nvSpPr>
        <p:spPr>
          <a:xfrm>
            <a:off x="9267719" y="1733696"/>
            <a:ext cx="1038766" cy="626130"/>
          </a:xfrm>
          <a:prstGeom prst="roundRect">
            <a:avLst>
              <a:gd name="adj" fmla="val 51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r>
              <a:rPr lang="en-US" sz="810" b="1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Gerente Hospitalario</a:t>
            </a:r>
          </a:p>
          <a:p>
            <a:pPr algn="ctr" defTabSz="867968">
              <a:defRPr/>
            </a:pPr>
            <a:r>
              <a:rPr lang="en-US" sz="810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Ivonne Arango</a:t>
            </a:r>
          </a:p>
        </p:txBody>
      </p:sp>
      <p:sp>
        <p:nvSpPr>
          <p:cNvPr id="98" name="Round Same Side Corner Rectangle 62">
            <a:extLst>
              <a:ext uri="{FF2B5EF4-FFF2-40B4-BE49-F238E27FC236}">
                <a16:creationId xmlns:a16="http://schemas.microsoft.com/office/drawing/2014/main" id="{4E32C7CF-8F88-40BA-0421-6D0A7C7AB01F}"/>
              </a:ext>
            </a:extLst>
          </p:cNvPr>
          <p:cNvSpPr/>
          <p:nvPr/>
        </p:nvSpPr>
        <p:spPr>
          <a:xfrm>
            <a:off x="9260582" y="1718125"/>
            <a:ext cx="1041353" cy="7205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endParaRPr lang="en-US" sz="648" dirty="0">
              <a:solidFill>
                <a:srgbClr val="E7E6E6">
                  <a:lumMod val="5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9" name="Rectángulo: esquinas redondeadas 98">
            <a:extLst>
              <a:ext uri="{FF2B5EF4-FFF2-40B4-BE49-F238E27FC236}">
                <a16:creationId xmlns:a16="http://schemas.microsoft.com/office/drawing/2014/main" id="{15B1C73D-E9B2-B561-7F24-74449B23435F}"/>
              </a:ext>
            </a:extLst>
          </p:cNvPr>
          <p:cNvSpPr/>
          <p:nvPr/>
        </p:nvSpPr>
        <p:spPr>
          <a:xfrm>
            <a:off x="9569712" y="3048976"/>
            <a:ext cx="994452" cy="5442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r>
              <a:rPr lang="es-CO" sz="648" b="1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Coordinador (a) CAP </a:t>
            </a:r>
          </a:p>
          <a:p>
            <a:pPr algn="ctr" defTabSz="867968">
              <a:defRPr/>
            </a:pPr>
            <a:r>
              <a:rPr lang="es-CO" sz="648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Johanna Collazos </a:t>
            </a:r>
          </a:p>
        </p:txBody>
      </p:sp>
      <p:sp>
        <p:nvSpPr>
          <p:cNvPr id="100" name="Round Same Side Corner Rectangle 62">
            <a:extLst>
              <a:ext uri="{FF2B5EF4-FFF2-40B4-BE49-F238E27FC236}">
                <a16:creationId xmlns:a16="http://schemas.microsoft.com/office/drawing/2014/main" id="{56BE8E8E-D1B1-A7A1-65AA-EF25FB0029AC}"/>
              </a:ext>
            </a:extLst>
          </p:cNvPr>
          <p:cNvSpPr/>
          <p:nvPr/>
        </p:nvSpPr>
        <p:spPr>
          <a:xfrm>
            <a:off x="9570694" y="3037892"/>
            <a:ext cx="994452" cy="617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1" name="Rectángulo: esquinas redondeadas 100">
            <a:extLst>
              <a:ext uri="{FF2B5EF4-FFF2-40B4-BE49-F238E27FC236}">
                <a16:creationId xmlns:a16="http://schemas.microsoft.com/office/drawing/2014/main" id="{8B052C40-D725-09AD-83BC-F2D0C199BA04}"/>
              </a:ext>
            </a:extLst>
          </p:cNvPr>
          <p:cNvSpPr/>
          <p:nvPr/>
        </p:nvSpPr>
        <p:spPr>
          <a:xfrm>
            <a:off x="5731382" y="3312064"/>
            <a:ext cx="994452" cy="5442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r>
              <a:rPr lang="es-CO" sz="648" b="1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Coordinador (a) Redes Integradas</a:t>
            </a:r>
            <a:endParaRPr lang="es-CO" sz="850" b="1" dirty="0">
              <a:solidFill>
                <a:srgbClr val="FF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 defTabSz="867968">
              <a:defRPr/>
            </a:pPr>
            <a:r>
              <a:rPr lang="es-CO" sz="648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Angelica Maria Prieto</a:t>
            </a:r>
          </a:p>
        </p:txBody>
      </p:sp>
      <p:sp>
        <p:nvSpPr>
          <p:cNvPr id="102" name="Round Same Side Corner Rectangle 62">
            <a:extLst>
              <a:ext uri="{FF2B5EF4-FFF2-40B4-BE49-F238E27FC236}">
                <a16:creationId xmlns:a16="http://schemas.microsoft.com/office/drawing/2014/main" id="{6ABDB343-C63F-839D-FB0A-09C841DC687B}"/>
              </a:ext>
            </a:extLst>
          </p:cNvPr>
          <p:cNvSpPr/>
          <p:nvPr/>
        </p:nvSpPr>
        <p:spPr>
          <a:xfrm>
            <a:off x="5731404" y="3317132"/>
            <a:ext cx="994452" cy="617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3" name="Rectángulo: esquinas redondeadas 102">
            <a:extLst>
              <a:ext uri="{FF2B5EF4-FFF2-40B4-BE49-F238E27FC236}">
                <a16:creationId xmlns:a16="http://schemas.microsoft.com/office/drawing/2014/main" id="{8342F0B8-A7D7-DEC1-09F7-3DD28C09B19C}"/>
              </a:ext>
            </a:extLst>
          </p:cNvPr>
          <p:cNvSpPr/>
          <p:nvPr/>
        </p:nvSpPr>
        <p:spPr>
          <a:xfrm>
            <a:off x="2364313" y="3784918"/>
            <a:ext cx="957500" cy="6283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r>
              <a:rPr lang="es-CO" sz="648" b="1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Coordinador (a) Compensación</a:t>
            </a:r>
            <a:endParaRPr lang="es-CO" sz="648" dirty="0">
              <a:solidFill>
                <a:srgbClr val="FF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 defTabSz="867968">
              <a:defRPr/>
            </a:pPr>
            <a:r>
              <a:rPr lang="es-CO" sz="648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Luis E. Jaramillo</a:t>
            </a:r>
          </a:p>
        </p:txBody>
      </p:sp>
      <p:sp>
        <p:nvSpPr>
          <p:cNvPr id="104" name="Round Same Side Corner Rectangle 62">
            <a:extLst>
              <a:ext uri="{FF2B5EF4-FFF2-40B4-BE49-F238E27FC236}">
                <a16:creationId xmlns:a16="http://schemas.microsoft.com/office/drawing/2014/main" id="{D18EA53B-C21B-9939-F173-8EBAB4A038E4}"/>
              </a:ext>
            </a:extLst>
          </p:cNvPr>
          <p:cNvSpPr/>
          <p:nvPr/>
        </p:nvSpPr>
        <p:spPr>
          <a:xfrm>
            <a:off x="2365297" y="3779882"/>
            <a:ext cx="957500" cy="7133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5" name="Rectángulo: esquinas redondeadas 104">
            <a:extLst>
              <a:ext uri="{FF2B5EF4-FFF2-40B4-BE49-F238E27FC236}">
                <a16:creationId xmlns:a16="http://schemas.microsoft.com/office/drawing/2014/main" id="{DC5B5F55-CB29-2C03-E0D8-74E357987498}"/>
              </a:ext>
            </a:extLst>
          </p:cNvPr>
          <p:cNvSpPr/>
          <p:nvPr/>
        </p:nvSpPr>
        <p:spPr>
          <a:xfrm>
            <a:off x="5776185" y="4579026"/>
            <a:ext cx="994452" cy="5442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s-CO" sz="648" b="1" dirty="0">
              <a:solidFill>
                <a:prstClr val="white">
                  <a:lumMod val="50000"/>
                </a:prst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 defTabSz="867968">
              <a:defRPr/>
            </a:pPr>
            <a:r>
              <a:rPr lang="es-CO" sz="648" b="1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Coordinador (a) Fármaco seguridad</a:t>
            </a:r>
          </a:p>
          <a:p>
            <a:pPr algn="ctr" defTabSz="867968">
              <a:defRPr/>
            </a:pPr>
            <a:r>
              <a:rPr lang="es-CO" sz="648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Dario F. Valencia</a:t>
            </a:r>
          </a:p>
          <a:p>
            <a:pPr algn="ctr" defTabSz="867968">
              <a:defRPr/>
            </a:pPr>
            <a:endParaRPr lang="es-CO" sz="648" dirty="0">
              <a:solidFill>
                <a:prstClr val="white">
                  <a:lumMod val="50000"/>
                </a:prst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6" name="Round Same Side Corner Rectangle 62">
            <a:extLst>
              <a:ext uri="{FF2B5EF4-FFF2-40B4-BE49-F238E27FC236}">
                <a16:creationId xmlns:a16="http://schemas.microsoft.com/office/drawing/2014/main" id="{D39BE47F-5738-92E5-C625-3C229CF3AC6E}"/>
              </a:ext>
            </a:extLst>
          </p:cNvPr>
          <p:cNvSpPr/>
          <p:nvPr/>
        </p:nvSpPr>
        <p:spPr>
          <a:xfrm>
            <a:off x="5764007" y="4573459"/>
            <a:ext cx="994452" cy="617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07" name="Rectángulo: esquinas redondeadas 106">
            <a:extLst>
              <a:ext uri="{FF2B5EF4-FFF2-40B4-BE49-F238E27FC236}">
                <a16:creationId xmlns:a16="http://schemas.microsoft.com/office/drawing/2014/main" id="{6D3A0805-4611-41A1-5876-675AC720A232}"/>
              </a:ext>
            </a:extLst>
          </p:cNvPr>
          <p:cNvSpPr/>
          <p:nvPr/>
        </p:nvSpPr>
        <p:spPr>
          <a:xfrm>
            <a:off x="7048332" y="4554622"/>
            <a:ext cx="994452" cy="5442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r>
              <a:rPr lang="es-CO" sz="648" b="1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Coordinador (a) Entes de Control </a:t>
            </a:r>
            <a:endParaRPr lang="es-CO" sz="850" b="1" dirty="0">
              <a:solidFill>
                <a:srgbClr val="FF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 defTabSz="867968">
              <a:defRPr/>
            </a:pPr>
            <a:r>
              <a:rPr lang="es-CO" sz="648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Maribel Roa</a:t>
            </a:r>
          </a:p>
        </p:txBody>
      </p:sp>
      <p:sp>
        <p:nvSpPr>
          <p:cNvPr id="108" name="Round Same Side Corner Rectangle 62">
            <a:extLst>
              <a:ext uri="{FF2B5EF4-FFF2-40B4-BE49-F238E27FC236}">
                <a16:creationId xmlns:a16="http://schemas.microsoft.com/office/drawing/2014/main" id="{C2D2EA54-6277-B031-CFDC-EF65C94E8A6A}"/>
              </a:ext>
            </a:extLst>
          </p:cNvPr>
          <p:cNvSpPr/>
          <p:nvPr/>
        </p:nvSpPr>
        <p:spPr>
          <a:xfrm>
            <a:off x="7036132" y="4534643"/>
            <a:ext cx="994452" cy="617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109" name="Conector: angular 108">
            <a:extLst>
              <a:ext uri="{FF2B5EF4-FFF2-40B4-BE49-F238E27FC236}">
                <a16:creationId xmlns:a16="http://schemas.microsoft.com/office/drawing/2014/main" id="{B2108F29-AFCA-1BC2-7EB5-4B4389882BE0}"/>
              </a:ext>
            </a:extLst>
          </p:cNvPr>
          <p:cNvCxnSpPr>
            <a:cxnSpLocks/>
          </p:cNvCxnSpPr>
          <p:nvPr/>
        </p:nvCxnSpPr>
        <p:spPr>
          <a:xfrm rot="16200000" flipH="1">
            <a:off x="6550483" y="4241910"/>
            <a:ext cx="885891" cy="114340"/>
          </a:xfrm>
          <a:prstGeom prst="bentConnector2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79">
            <a:extLst>
              <a:ext uri="{FF2B5EF4-FFF2-40B4-BE49-F238E27FC236}">
                <a16:creationId xmlns:a16="http://schemas.microsoft.com/office/drawing/2014/main" id="{06C47EE2-47F7-775F-C91D-B98FE07ED4EA}"/>
              </a:ext>
            </a:extLst>
          </p:cNvPr>
          <p:cNvCxnSpPr>
            <a:cxnSpLocks/>
          </p:cNvCxnSpPr>
          <p:nvPr/>
        </p:nvCxnSpPr>
        <p:spPr>
          <a:xfrm flipH="1" flipV="1">
            <a:off x="6040438" y="2466243"/>
            <a:ext cx="2664378" cy="6077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ector: angular 110">
            <a:extLst>
              <a:ext uri="{FF2B5EF4-FFF2-40B4-BE49-F238E27FC236}">
                <a16:creationId xmlns:a16="http://schemas.microsoft.com/office/drawing/2014/main" id="{6F60670F-76D2-168A-D093-4F5776EEC85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760032" y="2216219"/>
            <a:ext cx="668811" cy="278400"/>
          </a:xfrm>
          <a:prstGeom prst="bentConnector3">
            <a:avLst>
              <a:gd name="adj1" fmla="val 96632"/>
            </a:avLst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79">
            <a:extLst>
              <a:ext uri="{FF2B5EF4-FFF2-40B4-BE49-F238E27FC236}">
                <a16:creationId xmlns:a16="http://schemas.microsoft.com/office/drawing/2014/main" id="{B7BAA985-A67D-FE1E-2566-DBFF8ED49499}"/>
              </a:ext>
            </a:extLst>
          </p:cNvPr>
          <p:cNvCxnSpPr>
            <a:cxnSpLocks/>
          </p:cNvCxnSpPr>
          <p:nvPr/>
        </p:nvCxnSpPr>
        <p:spPr>
          <a:xfrm>
            <a:off x="11464619" y="1589384"/>
            <a:ext cx="0" cy="586678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ángulo: esquinas redondeadas 112">
            <a:extLst>
              <a:ext uri="{FF2B5EF4-FFF2-40B4-BE49-F238E27FC236}">
                <a16:creationId xmlns:a16="http://schemas.microsoft.com/office/drawing/2014/main" id="{2154DC7F-679D-48F6-1D28-6CC17A81AC7E}"/>
              </a:ext>
            </a:extLst>
          </p:cNvPr>
          <p:cNvSpPr/>
          <p:nvPr/>
        </p:nvSpPr>
        <p:spPr>
          <a:xfrm>
            <a:off x="11097521" y="2464078"/>
            <a:ext cx="994452" cy="5442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r>
              <a:rPr lang="es-CO" sz="648" b="1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Coordinador (a) Autorización </a:t>
            </a:r>
            <a:endParaRPr lang="es-CO" sz="744" b="1" dirty="0">
              <a:solidFill>
                <a:srgbClr val="FF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 defTabSz="867968">
              <a:defRPr/>
            </a:pPr>
            <a:r>
              <a:rPr lang="es-CO" sz="648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Viviana Insuasty Peña</a:t>
            </a:r>
          </a:p>
        </p:txBody>
      </p:sp>
      <p:sp>
        <p:nvSpPr>
          <p:cNvPr id="114" name="Round Same Side Corner Rectangle 62">
            <a:extLst>
              <a:ext uri="{FF2B5EF4-FFF2-40B4-BE49-F238E27FC236}">
                <a16:creationId xmlns:a16="http://schemas.microsoft.com/office/drawing/2014/main" id="{3CFC2BCF-2E7C-329C-62EF-D5CD1D1A41EB}"/>
              </a:ext>
            </a:extLst>
          </p:cNvPr>
          <p:cNvSpPr/>
          <p:nvPr/>
        </p:nvSpPr>
        <p:spPr>
          <a:xfrm>
            <a:off x="11098505" y="2452996"/>
            <a:ext cx="994452" cy="617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115" name="Conector: angular 114">
            <a:extLst>
              <a:ext uri="{FF2B5EF4-FFF2-40B4-BE49-F238E27FC236}">
                <a16:creationId xmlns:a16="http://schemas.microsoft.com/office/drawing/2014/main" id="{91B04179-E43E-5F97-BADA-64E3319B6241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769439" y="2823320"/>
            <a:ext cx="668811" cy="278400"/>
          </a:xfrm>
          <a:prstGeom prst="bentConnector3">
            <a:avLst>
              <a:gd name="adj1" fmla="val 96632"/>
            </a:avLst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ángulo: esquinas redondeadas 115">
            <a:extLst>
              <a:ext uri="{FF2B5EF4-FFF2-40B4-BE49-F238E27FC236}">
                <a16:creationId xmlns:a16="http://schemas.microsoft.com/office/drawing/2014/main" id="{847D7CB0-6302-FAAD-BC31-9618B3B58F1E}"/>
              </a:ext>
            </a:extLst>
          </p:cNvPr>
          <p:cNvSpPr/>
          <p:nvPr/>
        </p:nvSpPr>
        <p:spPr>
          <a:xfrm>
            <a:off x="11126421" y="3071180"/>
            <a:ext cx="994452" cy="59191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r>
              <a:rPr lang="es-CO" sz="648" b="1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Coordinador (a) Gestión  de Información</a:t>
            </a:r>
          </a:p>
          <a:p>
            <a:pPr algn="ctr" defTabSz="867968">
              <a:defRPr/>
            </a:pPr>
            <a:r>
              <a:rPr lang="es-CO" sz="648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Oscar Eduardo Garcia</a:t>
            </a:r>
            <a:endParaRPr lang="en-US" sz="648" dirty="0">
              <a:solidFill>
                <a:srgbClr val="E7E6E6">
                  <a:lumMod val="5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17" name="Round Same Side Corner Rectangle 62">
            <a:extLst>
              <a:ext uri="{FF2B5EF4-FFF2-40B4-BE49-F238E27FC236}">
                <a16:creationId xmlns:a16="http://schemas.microsoft.com/office/drawing/2014/main" id="{B83BE6A5-D57E-375C-9823-4650C7EC7E24}"/>
              </a:ext>
            </a:extLst>
          </p:cNvPr>
          <p:cNvSpPr/>
          <p:nvPr/>
        </p:nvSpPr>
        <p:spPr>
          <a:xfrm>
            <a:off x="11127404" y="3060096"/>
            <a:ext cx="994452" cy="617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118" name="Conector: angular 117">
            <a:extLst>
              <a:ext uri="{FF2B5EF4-FFF2-40B4-BE49-F238E27FC236}">
                <a16:creationId xmlns:a16="http://schemas.microsoft.com/office/drawing/2014/main" id="{C18DAF21-6543-9F78-594B-C8FE0FF1542A}"/>
              </a:ext>
            </a:extLst>
          </p:cNvPr>
          <p:cNvCxnSpPr>
            <a:cxnSpLocks/>
            <a:endCxn id="105" idx="1"/>
          </p:cNvCxnSpPr>
          <p:nvPr/>
        </p:nvCxnSpPr>
        <p:spPr>
          <a:xfrm rot="16200000" flipH="1">
            <a:off x="5254899" y="4329876"/>
            <a:ext cx="875196" cy="167376"/>
          </a:xfrm>
          <a:prstGeom prst="bentConnector2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ounded Rectangle 11">
            <a:extLst>
              <a:ext uri="{FF2B5EF4-FFF2-40B4-BE49-F238E27FC236}">
                <a16:creationId xmlns:a16="http://schemas.microsoft.com/office/drawing/2014/main" id="{D7C9DEAC-FEC4-C670-530B-D65E49F49A3C}"/>
              </a:ext>
            </a:extLst>
          </p:cNvPr>
          <p:cNvSpPr/>
          <p:nvPr/>
        </p:nvSpPr>
        <p:spPr>
          <a:xfrm>
            <a:off x="5522311" y="2579710"/>
            <a:ext cx="1038766" cy="626130"/>
          </a:xfrm>
          <a:prstGeom prst="roundRect">
            <a:avLst>
              <a:gd name="adj" fmla="val 51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r>
              <a:rPr lang="es-CO" sz="648" b="1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Jefe de  Red </a:t>
            </a:r>
          </a:p>
          <a:p>
            <a:pPr algn="ctr" defTabSz="867968">
              <a:defRPr/>
            </a:pPr>
            <a:r>
              <a:rPr lang="es-CO" sz="648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Olmedo Mosquera</a:t>
            </a:r>
          </a:p>
        </p:txBody>
      </p:sp>
      <p:sp>
        <p:nvSpPr>
          <p:cNvPr id="120" name="Round Same Side Corner Rectangle 62">
            <a:extLst>
              <a:ext uri="{FF2B5EF4-FFF2-40B4-BE49-F238E27FC236}">
                <a16:creationId xmlns:a16="http://schemas.microsoft.com/office/drawing/2014/main" id="{8096D8CA-2BF5-B5C5-F412-BC8BB9F8966D}"/>
              </a:ext>
            </a:extLst>
          </p:cNvPr>
          <p:cNvSpPr/>
          <p:nvPr/>
        </p:nvSpPr>
        <p:spPr>
          <a:xfrm>
            <a:off x="5526379" y="2575391"/>
            <a:ext cx="1034700" cy="60937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/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121" name="Conector: angular 120">
            <a:extLst>
              <a:ext uri="{FF2B5EF4-FFF2-40B4-BE49-F238E27FC236}">
                <a16:creationId xmlns:a16="http://schemas.microsoft.com/office/drawing/2014/main" id="{09A4A8C1-1C2B-A06F-749A-52E58168F438}"/>
              </a:ext>
            </a:extLst>
          </p:cNvPr>
          <p:cNvCxnSpPr>
            <a:cxnSpLocks/>
          </p:cNvCxnSpPr>
          <p:nvPr/>
        </p:nvCxnSpPr>
        <p:spPr>
          <a:xfrm rot="16200000" flipH="1">
            <a:off x="5227072" y="3682910"/>
            <a:ext cx="885891" cy="114340"/>
          </a:xfrm>
          <a:prstGeom prst="bentConnector2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ángulo: esquinas redondeadas 121">
            <a:extLst>
              <a:ext uri="{FF2B5EF4-FFF2-40B4-BE49-F238E27FC236}">
                <a16:creationId xmlns:a16="http://schemas.microsoft.com/office/drawing/2014/main" id="{C88356E6-442B-5099-BADB-A917DB8D58BF}"/>
              </a:ext>
            </a:extLst>
          </p:cNvPr>
          <p:cNvSpPr/>
          <p:nvPr/>
        </p:nvSpPr>
        <p:spPr>
          <a:xfrm>
            <a:off x="9606299" y="3652614"/>
            <a:ext cx="994452" cy="5442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r>
              <a:rPr lang="es-CO" sz="648" b="1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Coordinador (a) Buenaventura </a:t>
            </a:r>
          </a:p>
          <a:p>
            <a:pPr algn="ctr" defTabSz="867968">
              <a:defRPr/>
            </a:pPr>
            <a:r>
              <a:rPr lang="es-CO" sz="648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Nohora Viviana Sanchez </a:t>
            </a:r>
          </a:p>
        </p:txBody>
      </p:sp>
      <p:sp>
        <p:nvSpPr>
          <p:cNvPr id="123" name="Round Same Side Corner Rectangle 62">
            <a:extLst>
              <a:ext uri="{FF2B5EF4-FFF2-40B4-BE49-F238E27FC236}">
                <a16:creationId xmlns:a16="http://schemas.microsoft.com/office/drawing/2014/main" id="{18D3CE4B-AF45-B24A-6245-6746D79BE372}"/>
              </a:ext>
            </a:extLst>
          </p:cNvPr>
          <p:cNvSpPr/>
          <p:nvPr/>
        </p:nvSpPr>
        <p:spPr>
          <a:xfrm>
            <a:off x="9607281" y="3641530"/>
            <a:ext cx="994452" cy="617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4" name="Rounded Rectangle 11">
            <a:extLst>
              <a:ext uri="{FF2B5EF4-FFF2-40B4-BE49-F238E27FC236}">
                <a16:creationId xmlns:a16="http://schemas.microsoft.com/office/drawing/2014/main" id="{7208F3DD-DE63-18DD-FF13-A90CAD476E68}"/>
              </a:ext>
            </a:extLst>
          </p:cNvPr>
          <p:cNvSpPr/>
          <p:nvPr/>
        </p:nvSpPr>
        <p:spPr>
          <a:xfrm>
            <a:off x="10755143" y="1741206"/>
            <a:ext cx="1038766" cy="626130"/>
          </a:xfrm>
          <a:prstGeom prst="roundRect">
            <a:avLst>
              <a:gd name="adj" fmla="val 510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r>
              <a:rPr lang="en-US" sz="810" b="1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Gerente Accesso</a:t>
            </a:r>
          </a:p>
          <a:p>
            <a:pPr algn="ctr" defTabSz="867968">
              <a:defRPr/>
            </a:pPr>
            <a:r>
              <a:rPr lang="en-US" sz="810" dirty="0">
                <a:solidFill>
                  <a:srgbClr val="E7E6E6">
                    <a:lumMod val="50000"/>
                  </a:srgb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Paola Triviño</a:t>
            </a:r>
          </a:p>
        </p:txBody>
      </p:sp>
      <p:sp>
        <p:nvSpPr>
          <p:cNvPr id="125" name="Round Same Side Corner Rectangle 62">
            <a:extLst>
              <a:ext uri="{FF2B5EF4-FFF2-40B4-BE49-F238E27FC236}">
                <a16:creationId xmlns:a16="http://schemas.microsoft.com/office/drawing/2014/main" id="{5636B244-D9D5-1EFB-F5BE-4325F874CA3A}"/>
              </a:ext>
            </a:extLst>
          </p:cNvPr>
          <p:cNvSpPr/>
          <p:nvPr/>
        </p:nvSpPr>
        <p:spPr>
          <a:xfrm>
            <a:off x="10748006" y="1725635"/>
            <a:ext cx="1041353" cy="7205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67968">
              <a:defRPr/>
            </a:pPr>
            <a:endParaRPr lang="en-US" sz="648" dirty="0">
              <a:solidFill>
                <a:srgbClr val="E7E6E6">
                  <a:lumMod val="50000"/>
                </a:srgb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6" name="Rectángulo: esquinas redondeadas 125">
            <a:extLst>
              <a:ext uri="{FF2B5EF4-FFF2-40B4-BE49-F238E27FC236}">
                <a16:creationId xmlns:a16="http://schemas.microsoft.com/office/drawing/2014/main" id="{9895C8EA-E745-68A8-F60A-ED49FBC51F10}"/>
              </a:ext>
            </a:extLst>
          </p:cNvPr>
          <p:cNvSpPr/>
          <p:nvPr/>
        </p:nvSpPr>
        <p:spPr>
          <a:xfrm>
            <a:off x="9564432" y="2429906"/>
            <a:ext cx="994452" cy="5442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r>
              <a:rPr lang="es-CO" sz="648" b="1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Coordinador (a) Hospitalaria </a:t>
            </a:r>
          </a:p>
          <a:p>
            <a:pPr algn="ctr" defTabSz="867968">
              <a:defRPr/>
            </a:pPr>
            <a:r>
              <a:rPr lang="es-CO" sz="648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Ana Cristina Arango Arango</a:t>
            </a:r>
          </a:p>
        </p:txBody>
      </p:sp>
      <p:sp>
        <p:nvSpPr>
          <p:cNvPr id="127" name="Round Same Side Corner Rectangle 62">
            <a:extLst>
              <a:ext uri="{FF2B5EF4-FFF2-40B4-BE49-F238E27FC236}">
                <a16:creationId xmlns:a16="http://schemas.microsoft.com/office/drawing/2014/main" id="{62598EDE-EF1E-4C22-D9FF-6E75154C2C2E}"/>
              </a:ext>
            </a:extLst>
          </p:cNvPr>
          <p:cNvSpPr/>
          <p:nvPr/>
        </p:nvSpPr>
        <p:spPr>
          <a:xfrm>
            <a:off x="9565414" y="2418822"/>
            <a:ext cx="994452" cy="617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8" name="Rectángulo: esquinas redondeadas 127">
            <a:extLst>
              <a:ext uri="{FF2B5EF4-FFF2-40B4-BE49-F238E27FC236}">
                <a16:creationId xmlns:a16="http://schemas.microsoft.com/office/drawing/2014/main" id="{45B9D550-E55A-83E2-9168-C082AB9511CE}"/>
              </a:ext>
            </a:extLst>
          </p:cNvPr>
          <p:cNvSpPr/>
          <p:nvPr/>
        </p:nvSpPr>
        <p:spPr>
          <a:xfrm>
            <a:off x="5782455" y="5208055"/>
            <a:ext cx="994452" cy="54427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r>
              <a:rPr lang="es-CO" sz="648" b="1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Coordinador (a) Regional </a:t>
            </a:r>
            <a:endParaRPr lang="es-CO" sz="850" b="1" dirty="0">
              <a:solidFill>
                <a:srgbClr val="FF000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 defTabSz="867968">
              <a:defRPr/>
            </a:pPr>
            <a:r>
              <a:rPr lang="es-CO" sz="648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Luz Adriana Libreros Arana</a:t>
            </a:r>
          </a:p>
        </p:txBody>
      </p:sp>
      <p:sp>
        <p:nvSpPr>
          <p:cNvPr id="129" name="Round Same Side Corner Rectangle 62">
            <a:extLst>
              <a:ext uri="{FF2B5EF4-FFF2-40B4-BE49-F238E27FC236}">
                <a16:creationId xmlns:a16="http://schemas.microsoft.com/office/drawing/2014/main" id="{3CEAB636-EC44-5A4A-398F-11AFCF14907D}"/>
              </a:ext>
            </a:extLst>
          </p:cNvPr>
          <p:cNvSpPr/>
          <p:nvPr/>
        </p:nvSpPr>
        <p:spPr>
          <a:xfrm>
            <a:off x="5770255" y="5188076"/>
            <a:ext cx="994452" cy="617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67968">
              <a:defRPr/>
            </a:pPr>
            <a:endParaRPr lang="en-US" sz="648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130" name="Conector: angular 129">
            <a:extLst>
              <a:ext uri="{FF2B5EF4-FFF2-40B4-BE49-F238E27FC236}">
                <a16:creationId xmlns:a16="http://schemas.microsoft.com/office/drawing/2014/main" id="{0E9503DA-4968-5F55-59EA-8C3E89CE1985}"/>
              </a:ext>
            </a:extLst>
          </p:cNvPr>
          <p:cNvCxnSpPr>
            <a:cxnSpLocks/>
          </p:cNvCxnSpPr>
          <p:nvPr/>
        </p:nvCxnSpPr>
        <p:spPr>
          <a:xfrm rot="16200000" flipH="1">
            <a:off x="5257769" y="5023965"/>
            <a:ext cx="875196" cy="167376"/>
          </a:xfrm>
          <a:prstGeom prst="bentConnector2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CuadroTexto 130">
            <a:extLst>
              <a:ext uri="{FF2B5EF4-FFF2-40B4-BE49-F238E27FC236}">
                <a16:creationId xmlns:a16="http://schemas.microsoft.com/office/drawing/2014/main" id="{F6C4FB97-5F9E-5CD9-1A40-2B6D333C2721}"/>
              </a:ext>
            </a:extLst>
          </p:cNvPr>
          <p:cNvSpPr txBox="1"/>
          <p:nvPr/>
        </p:nvSpPr>
        <p:spPr>
          <a:xfrm>
            <a:off x="370285" y="220611"/>
            <a:ext cx="2808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Estructura</a:t>
            </a:r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s-ES" b="1" dirty="0">
                <a:solidFill>
                  <a:srgbClr val="A1C90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General</a:t>
            </a:r>
            <a:endParaRPr lang="en-US" b="1" dirty="0">
              <a:solidFill>
                <a:srgbClr val="A1C90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53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F549A0B8-089B-2559-8B09-5731EB2E0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203" y="2908642"/>
            <a:ext cx="4983594" cy="104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136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411</Words>
  <Application>Microsoft Office PowerPoint</Application>
  <PresentationFormat>Panorámica</PresentationFormat>
  <Paragraphs>115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Jose Gomez</dc:creator>
  <cp:lastModifiedBy>Luisa Maria Mora Mosquera</cp:lastModifiedBy>
  <cp:revision>17</cp:revision>
  <dcterms:created xsi:type="dcterms:W3CDTF">2023-10-03T18:58:06Z</dcterms:created>
  <dcterms:modified xsi:type="dcterms:W3CDTF">2025-02-20T20:13:17Z</dcterms:modified>
</cp:coreProperties>
</file>