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Lst>
  <p:sldIdLst>
    <p:sldId id="256" r:id="rId5"/>
    <p:sldId id="290" r:id="rId6"/>
    <p:sldId id="274" r:id="rId7"/>
    <p:sldId id="322" r:id="rId8"/>
    <p:sldId id="323" r:id="rId9"/>
    <p:sldId id="324" r:id="rId10"/>
    <p:sldId id="325" r:id="rId11"/>
    <p:sldId id="326" r:id="rId12"/>
    <p:sldId id="327" r:id="rId13"/>
    <p:sldId id="328" r:id="rId14"/>
    <p:sldId id="329" r:id="rId15"/>
    <p:sldId id="330" r:id="rId16"/>
    <p:sldId id="291" r:id="rId17"/>
    <p:sldId id="309" r:id="rId18"/>
    <p:sldId id="331" r:id="rId19"/>
    <p:sldId id="311" r:id="rId20"/>
    <p:sldId id="332" r:id="rId21"/>
    <p:sldId id="313" r:id="rId22"/>
    <p:sldId id="314" r:id="rId23"/>
    <p:sldId id="315" r:id="rId24"/>
    <p:sldId id="316" r:id="rId25"/>
    <p:sldId id="317" r:id="rId26"/>
    <p:sldId id="318" r:id="rId27"/>
    <p:sldId id="292" r:id="rId28"/>
    <p:sldId id="305" r:id="rId29"/>
    <p:sldId id="306" r:id="rId30"/>
    <p:sldId id="307" r:id="rId31"/>
    <p:sldId id="308" r:id="rId32"/>
    <p:sldId id="319" r:id="rId33"/>
    <p:sldId id="320" r:id="rId34"/>
    <p:sldId id="321" r:id="rId35"/>
    <p:sldId id="293" r:id="rId36"/>
    <p:sldId id="301" r:id="rId37"/>
    <p:sldId id="302" r:id="rId38"/>
    <p:sldId id="303" r:id="rId39"/>
    <p:sldId id="304" r:id="rId40"/>
    <p:sldId id="294" r:id="rId41"/>
    <p:sldId id="296" r:id="rId42"/>
    <p:sldId id="297" r:id="rId43"/>
    <p:sldId id="298" r:id="rId44"/>
    <p:sldId id="299" r:id="rId45"/>
    <p:sldId id="300" r:id="rId46"/>
    <p:sldId id="295" r:id="rId47"/>
    <p:sldId id="333" r:id="rId48"/>
    <p:sldId id="337" r:id="rId49"/>
    <p:sldId id="334" r:id="rId50"/>
    <p:sldId id="335" r:id="rId51"/>
    <p:sldId id="336" r:id="rId52"/>
    <p:sldId id="280" r:id="rId53"/>
  </p:sldIdLst>
  <p:sldSz cx="12192000" cy="6858000"/>
  <p:notesSz cx="6858000" cy="9144000"/>
  <p:embeddedFontLst>
    <p:embeddedFont>
      <p:font typeface="Poppins Black" panose="020B0604020202020204" charset="0"/>
      <p:bold r:id="rId54"/>
      <p:boldItalic r:id="rId55"/>
    </p:embeddedFont>
    <p:embeddedFont>
      <p:font typeface="Poppins Light" panose="020B0604020202020204" charset="0"/>
      <p:regular r:id="rId56"/>
      <p:italic r:id="rId57"/>
    </p:embeddedFont>
    <p:embeddedFont>
      <p:font typeface="Poppins SemiBold" panose="020B0604020202020204" charset="0"/>
      <p:bold r:id="rId58"/>
      <p:boldItalic r:id="rId59"/>
    </p:embeddedFont>
    <p:embeddedFont>
      <p:font typeface="Calibri" panose="020F0502020204030204" pitchFamily="34" charset="0"/>
      <p:regular r:id="rId60"/>
      <p:bold r:id="rId61"/>
      <p:italic r:id="rId62"/>
      <p:boldItalic r:id="rId63"/>
    </p:embeddedFont>
    <p:embeddedFont>
      <p:font typeface="Poppins ExtraBold" panose="020B0604020202020204" charset="0"/>
      <p:bold r:id="rId64"/>
      <p:italic r:id="rId65"/>
      <p:boldItalic r:id="rId66"/>
    </p:embeddedFont>
    <p:embeddedFont>
      <p:font typeface="Poppins" panose="020B0604020202020204" charset="0"/>
      <p:regular r:id="rId67"/>
      <p:bold r:id="rId68"/>
      <p:italic r:id="rId69"/>
      <p:boldItalic r:id="rId70"/>
    </p:embeddedFont>
    <p:embeddedFont>
      <p:font typeface="Calibri Light" panose="020F0302020204030204" pitchFamily="34" charset="0"/>
      <p:regular r:id="rId71"/>
      <p:italic r:id="rId72"/>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C90E"/>
    <a:srgbClr val="717E86"/>
    <a:srgbClr val="006837"/>
    <a:srgbClr val="93B70D"/>
    <a:srgbClr val="0F6B32"/>
    <a:srgbClr val="0D5A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7F0AD2-8F50-4375-BB13-C31C5B82C23F}" v="12" dt="2024-01-05T20:10:29.00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00" autoAdjust="0"/>
    <p:restoredTop sz="94660"/>
  </p:normalViewPr>
  <p:slideViewPr>
    <p:cSldViewPr snapToGrid="0">
      <p:cViewPr varScale="1">
        <p:scale>
          <a:sx n="71" d="100"/>
          <a:sy n="71" d="100"/>
        </p:scale>
        <p:origin x="6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lmartinezp\Documents\Proceso%20Epidemiologia\POWER%20BI\Eventos%20Basicos%20Sivigil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lmartinezp\Documents\Proceso%20Epidemiologia\INFORMES\Boletines\Tablas%20Boletin%202023%20sem5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apatinob\OneDrive%20-%20CAJA%20DE%20COMPENSACION%20FAMILIAR%20COMFENALCO%20DEL%20VALLE%20DEL%20CAUCA\PARTICIPACION\Rendici&#243;n%20de%20Cuentas\Vigencia%202023\Informe%20SAC.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apatinob\OneDrive%20-%20CAJA%20DE%20COMPENSACION%20FAMILIAR%20COMFENALCO%20DEL%20VALLE%20DEL%20CAUCA\PARTICIPACION\Rendici&#243;n%20de%20Cuentas\Vigencia%202023\Informe%20SAC.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papatinob\OneDrive%20-%20CAJA%20DE%20COMPENSACION%20FAMILIAR%20COMFENALCO%20DEL%20VALLE%20DEL%20CAUCA\PQR\INFORMES\DR.%20GUERRA\2024\5.%20Mayo\TABLAS%20Y%20GRAFICO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'10 PRIMEROSEVENTOS (52)'!$F$1</c:f>
              <c:strCache>
                <c:ptCount val="1"/>
                <c:pt idx="0">
                  <c:v>Cuenta de nom_eve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 PRIMEROSEVENTOS (52)'!$E$2:$E$11</c:f>
              <c:strCache>
                <c:ptCount val="10"/>
                <c:pt idx="0">
                  <c:v>DENGUE</c:v>
                </c:pt>
                <c:pt idx="1">
                  <c:v>VIGILANCIA EN SALUD PÚBLICA DE LA VIOLENCIA DE GÉNERO E INTRAFAMILIAR</c:v>
                </c:pt>
                <c:pt idx="2">
                  <c:v>AGRESIONES POR ANIMALES POTENCIALMENTE TRANSMISORES DE RABIA</c:v>
                </c:pt>
                <c:pt idx="3">
                  <c:v>INTENTO DE SUICIDIO</c:v>
                </c:pt>
                <c:pt idx="4">
                  <c:v>VARICELA INDIVIDUAL</c:v>
                </c:pt>
                <c:pt idx="5">
                  <c:v>CÁNCER DE LA MAMA Y CUELLO UTERINO</c:v>
                </c:pt>
                <c:pt idx="6">
                  <c:v>TUBERCULOSIS</c:v>
                </c:pt>
                <c:pt idx="7">
                  <c:v>VIH/SIDA/MORTALIDAD POR SIDA</c:v>
                </c:pt>
                <c:pt idx="8">
                  <c:v>INFECCION RESPIRATORIA AGUDA GRAVE IRAG INUSITADA</c:v>
                </c:pt>
                <c:pt idx="9">
                  <c:v>DESNUTRICIÓN AGUDA EN MENORES DE 5 AÑOS</c:v>
                </c:pt>
              </c:strCache>
            </c:strRef>
          </c:cat>
          <c:val>
            <c:numRef>
              <c:f>'10 PRIMEROSEVENTOS (52)'!$F$2:$F$11</c:f>
              <c:numCache>
                <c:formatCode>General</c:formatCode>
                <c:ptCount val="10"/>
                <c:pt idx="0">
                  <c:v>4482</c:v>
                </c:pt>
                <c:pt idx="1">
                  <c:v>1134</c:v>
                </c:pt>
                <c:pt idx="2">
                  <c:v>788</c:v>
                </c:pt>
                <c:pt idx="3">
                  <c:v>291</c:v>
                </c:pt>
                <c:pt idx="4">
                  <c:v>243</c:v>
                </c:pt>
                <c:pt idx="5">
                  <c:v>225</c:v>
                </c:pt>
                <c:pt idx="6">
                  <c:v>155</c:v>
                </c:pt>
                <c:pt idx="7">
                  <c:v>147</c:v>
                </c:pt>
                <c:pt idx="8">
                  <c:v>128</c:v>
                </c:pt>
                <c:pt idx="9">
                  <c:v>119</c:v>
                </c:pt>
              </c:numCache>
            </c:numRef>
          </c:val>
          <c:extLst xmlns:c16r2="http://schemas.microsoft.com/office/drawing/2015/06/chart">
            <c:ext xmlns:c16="http://schemas.microsoft.com/office/drawing/2014/chart" uri="{C3380CC4-5D6E-409C-BE32-E72D297353CC}">
              <c16:uniqueId val="{00000000-A744-4EE3-885B-F23E3A10FAC8}"/>
            </c:ext>
          </c:extLst>
        </c:ser>
        <c:dLbls>
          <c:showLegendKey val="0"/>
          <c:showVal val="0"/>
          <c:showCatName val="0"/>
          <c:showSerName val="0"/>
          <c:showPercent val="0"/>
          <c:showBubbleSize val="0"/>
        </c:dLbls>
        <c:gapWidth val="182"/>
        <c:axId val="874497552"/>
        <c:axId val="874488304"/>
      </c:barChart>
      <c:catAx>
        <c:axId val="874497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874488304"/>
        <c:crosses val="autoZero"/>
        <c:auto val="1"/>
        <c:lblAlgn val="ctr"/>
        <c:lblOffset val="100"/>
        <c:noMultiLvlLbl val="0"/>
      </c:catAx>
      <c:valAx>
        <c:axId val="874488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874497552"/>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US"/>
              <a:t>Tasa Notificación EISP por 100.000 afiliados </a:t>
            </a:r>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4.0799673602611178E-2"/>
          <c:y val="0.12839506172839507"/>
          <c:w val="0.95512035903712766"/>
          <c:h val="0.78521865094732013"/>
        </c:manualLayout>
      </c:layout>
      <c:barChart>
        <c:barDir val="col"/>
        <c:grouping val="clustered"/>
        <c:varyColors val="0"/>
        <c:ser>
          <c:idx val="0"/>
          <c:order val="0"/>
          <c:tx>
            <c:strRef>
              <c:f>'Total graficos y cuadros'!$D$3</c:f>
              <c:strCache>
                <c:ptCount val="1"/>
                <c:pt idx="0">
                  <c:v>Tasa por 100.000 afiliados </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graficos y cuadros'!$A$4:$A$14</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'Total graficos y cuadros'!$D$4:$D$14</c:f>
              <c:numCache>
                <c:formatCode>_(* #.##0_);_(* \(#.##0\);_(* "-"??_);_(@_)</c:formatCode>
                <c:ptCount val="11"/>
                <c:pt idx="0">
                  <c:v>1218.6524322691107</c:v>
                </c:pt>
                <c:pt idx="1">
                  <c:v>952.07494314690098</c:v>
                </c:pt>
                <c:pt idx="2">
                  <c:v>1212.9287437769158</c:v>
                </c:pt>
                <c:pt idx="3">
                  <c:v>1810.5127336128999</c:v>
                </c:pt>
                <c:pt idx="4">
                  <c:v>1259.8666755107456</c:v>
                </c:pt>
                <c:pt idx="5">
                  <c:v>1782.7835744109118</c:v>
                </c:pt>
                <c:pt idx="6">
                  <c:v>1948.8585079867178</c:v>
                </c:pt>
                <c:pt idx="7">
                  <c:v>9179.3510373582103</c:v>
                </c:pt>
                <c:pt idx="8">
                  <c:v>46260.646979963625</c:v>
                </c:pt>
                <c:pt idx="9">
                  <c:v>11225.731954173305</c:v>
                </c:pt>
                <c:pt idx="10">
                  <c:v>3051.5137962953331</c:v>
                </c:pt>
              </c:numCache>
            </c:numRef>
          </c:val>
          <c:extLst xmlns:c16r2="http://schemas.microsoft.com/office/drawing/2015/06/chart">
            <c:ext xmlns:c16="http://schemas.microsoft.com/office/drawing/2014/chart" uri="{C3380CC4-5D6E-409C-BE32-E72D297353CC}">
              <c16:uniqueId val="{00000000-BF68-46FF-9D82-B1E9996CD090}"/>
            </c:ext>
          </c:extLst>
        </c:ser>
        <c:dLbls>
          <c:dLblPos val="outEnd"/>
          <c:showLegendKey val="0"/>
          <c:showVal val="1"/>
          <c:showCatName val="0"/>
          <c:showSerName val="0"/>
          <c:showPercent val="0"/>
          <c:showBubbleSize val="0"/>
        </c:dLbls>
        <c:gapWidth val="219"/>
        <c:axId val="874496464"/>
        <c:axId val="874489936"/>
        <c:extLst xmlns:c16r2="http://schemas.microsoft.com/office/drawing/2015/06/chart"/>
      </c:barChart>
      <c:catAx>
        <c:axId val="87449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O"/>
          </a:p>
        </c:txPr>
        <c:crossAx val="874489936"/>
        <c:crosses val="autoZero"/>
        <c:auto val="1"/>
        <c:lblAlgn val="ctr"/>
        <c:lblOffset val="100"/>
        <c:noMultiLvlLbl val="0"/>
      </c:catAx>
      <c:valAx>
        <c:axId val="874489936"/>
        <c:scaling>
          <c:orientation val="minMax"/>
        </c:scaling>
        <c:delete val="1"/>
        <c:axPos val="l"/>
        <c:numFmt formatCode="_(* #.##0_);_(* \(#.##0\);_(* &quot;-&quot;??_);_(@_)" sourceLinked="1"/>
        <c:majorTickMark val="none"/>
        <c:minorTickMark val="none"/>
        <c:tickLblPos val="nextTo"/>
        <c:crossAx val="874496464"/>
        <c:crosses val="autoZero"/>
        <c:crossBetween val="between"/>
      </c:valAx>
      <c:spPr>
        <a:noFill/>
        <a:ln>
          <a:noFill/>
        </a:ln>
        <a:effectLst/>
      </c:spPr>
    </c:plotArea>
    <c:plotVisOnly val="1"/>
    <c:dispBlanksAs val="gap"/>
    <c:showDLblsOverMax val="0"/>
  </c:chart>
  <c:spPr>
    <a:noFill/>
    <a:ln>
      <a:noFill/>
    </a:ln>
    <a:effectLst/>
  </c:spPr>
  <c:txPr>
    <a:bodyPr/>
    <a:lstStyle/>
    <a:p>
      <a:pPr>
        <a:defRPr sz="1050"/>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2">
                <a:lumMod val="50000"/>
              </a:schemeClr>
            </a:solidFill>
            <a:ln>
              <a:solidFill>
                <a:schemeClr val="bg2">
                  <a:lumMod val="50000"/>
                </a:schemeClr>
              </a:solidFill>
            </a:ln>
            <a:effectLst/>
          </c:spPr>
          <c:invertIfNegative val="0"/>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_-* #,##0.0_-;\-* #,##0.0_-;_-* "-"??_-;_-@_-</c:formatCode>
                <c:ptCount val="12"/>
                <c:pt idx="0">
                  <c:v>3.9</c:v>
                </c:pt>
                <c:pt idx="1">
                  <c:v>4.2</c:v>
                </c:pt>
                <c:pt idx="2">
                  <c:v>3.9</c:v>
                </c:pt>
                <c:pt idx="3">
                  <c:v>2.7</c:v>
                </c:pt>
                <c:pt idx="4">
                  <c:v>3.2</c:v>
                </c:pt>
                <c:pt idx="5">
                  <c:v>2.9</c:v>
                </c:pt>
                <c:pt idx="6">
                  <c:v>3.8</c:v>
                </c:pt>
                <c:pt idx="7">
                  <c:v>2.7</c:v>
                </c:pt>
                <c:pt idx="8">
                  <c:v>2.9</c:v>
                </c:pt>
                <c:pt idx="9">
                  <c:v>2.8</c:v>
                </c:pt>
                <c:pt idx="10">
                  <c:v>3.23</c:v>
                </c:pt>
                <c:pt idx="11">
                  <c:v>2.11</c:v>
                </c:pt>
              </c:numCache>
            </c:numRef>
          </c:val>
        </c:ser>
        <c:dLbls>
          <c:showLegendKey val="0"/>
          <c:showVal val="0"/>
          <c:showCatName val="0"/>
          <c:showSerName val="0"/>
          <c:showPercent val="0"/>
          <c:showBubbleSize val="0"/>
        </c:dLbls>
        <c:gapWidth val="219"/>
        <c:overlap val="-27"/>
        <c:axId val="1058273264"/>
        <c:axId val="1058278160"/>
      </c:barChart>
      <c:lineChart>
        <c:grouping val="standard"/>
        <c:varyColors val="0"/>
        <c:ser>
          <c:idx val="1"/>
          <c:order val="1"/>
          <c:spPr>
            <a:ln w="28575" cap="rnd">
              <a:solidFill>
                <a:srgbClr val="A6D236"/>
              </a:solidFill>
              <a:round/>
            </a:ln>
            <a:effectLst/>
          </c:spPr>
          <c:marker>
            <c:symbol val="circle"/>
            <c:size val="5"/>
            <c:spPr>
              <a:solidFill>
                <a:srgbClr val="A6D236"/>
              </a:solidFill>
              <a:ln w="9525">
                <a:solidFill>
                  <a:srgbClr val="A6D236"/>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Hoja1!$B$3:$M$3</c:f>
              <c:numCache>
                <c:formatCode>_-* #,##0.0_-;\-* #,##0.0_-;_-* "-"??_-;_-@_-</c:formatCode>
                <c:ptCount val="12"/>
                <c:pt idx="0">
                  <c:v>3.9</c:v>
                </c:pt>
                <c:pt idx="1">
                  <c:v>4.2</c:v>
                </c:pt>
                <c:pt idx="2">
                  <c:v>3.9</c:v>
                </c:pt>
                <c:pt idx="3">
                  <c:v>2.7</c:v>
                </c:pt>
                <c:pt idx="4">
                  <c:v>3.2</c:v>
                </c:pt>
                <c:pt idx="5">
                  <c:v>2.9</c:v>
                </c:pt>
                <c:pt idx="6">
                  <c:v>3.8</c:v>
                </c:pt>
                <c:pt idx="7">
                  <c:v>2.7</c:v>
                </c:pt>
                <c:pt idx="8">
                  <c:v>2.9</c:v>
                </c:pt>
                <c:pt idx="9">
                  <c:v>2.8</c:v>
                </c:pt>
                <c:pt idx="10">
                  <c:v>3.23</c:v>
                </c:pt>
                <c:pt idx="11">
                  <c:v>2.11</c:v>
                </c:pt>
              </c:numCache>
            </c:numRef>
          </c:val>
          <c:smooth val="0"/>
        </c:ser>
        <c:dLbls>
          <c:showLegendKey val="0"/>
          <c:showVal val="0"/>
          <c:showCatName val="0"/>
          <c:showSerName val="0"/>
          <c:showPercent val="0"/>
          <c:showBubbleSize val="0"/>
        </c:dLbls>
        <c:marker val="1"/>
        <c:smooth val="0"/>
        <c:axId val="1058273264"/>
        <c:axId val="1058278160"/>
      </c:lineChart>
      <c:catAx>
        <c:axId val="105827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058278160"/>
        <c:crosses val="autoZero"/>
        <c:auto val="1"/>
        <c:lblAlgn val="ctr"/>
        <c:lblOffset val="100"/>
        <c:noMultiLvlLbl val="0"/>
      </c:catAx>
      <c:valAx>
        <c:axId val="1058278160"/>
        <c:scaling>
          <c:orientation val="minMax"/>
        </c:scaling>
        <c:delete val="0"/>
        <c:axPos val="l"/>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058273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A6D236"/>
            </a:solidFill>
            <a:ln>
              <a:solidFill>
                <a:srgbClr val="A6D236"/>
              </a:solidFill>
            </a:ln>
            <a:effectLst/>
          </c:spPr>
          <c:invertIfNegative val="0"/>
          <c:cat>
            <c:strRef>
              <c:f>Hoja1!$B$23:$M$23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Hoja1!$B$24:$M$24</c:f>
              <c:numCache>
                <c:formatCode>0.0</c:formatCode>
                <c:ptCount val="12"/>
                <c:pt idx="0">
                  <c:v>2.3494460144518823</c:v>
                </c:pt>
                <c:pt idx="1">
                  <c:v>2.924978677168363</c:v>
                </c:pt>
                <c:pt idx="2">
                  <c:v>3.0853641015248177</c:v>
                </c:pt>
                <c:pt idx="3">
                  <c:v>2.7276013004496127</c:v>
                </c:pt>
                <c:pt idx="4">
                  <c:v>3.2020726105518316</c:v>
                </c:pt>
                <c:pt idx="5">
                  <c:v>3.5641611463624092</c:v>
                </c:pt>
                <c:pt idx="6">
                  <c:v>5.8926675239283082</c:v>
                </c:pt>
                <c:pt idx="7">
                  <c:v>5.4632065038158224</c:v>
                </c:pt>
                <c:pt idx="8">
                  <c:v>4.6722662471836625</c:v>
                </c:pt>
                <c:pt idx="9">
                  <c:v>2.7245974963720783</c:v>
                </c:pt>
                <c:pt idx="10">
                  <c:v>2.1789527399743833</c:v>
                </c:pt>
                <c:pt idx="11">
                  <c:v>1.4170707198606183</c:v>
                </c:pt>
              </c:numCache>
            </c:numRef>
          </c:val>
        </c:ser>
        <c:dLbls>
          <c:showLegendKey val="0"/>
          <c:showVal val="0"/>
          <c:showCatName val="0"/>
          <c:showSerName val="0"/>
          <c:showPercent val="0"/>
          <c:showBubbleSize val="0"/>
        </c:dLbls>
        <c:gapWidth val="219"/>
        <c:overlap val="-27"/>
        <c:axId val="1058268912"/>
        <c:axId val="1058270000"/>
      </c:barChart>
      <c:lineChart>
        <c:grouping val="standard"/>
        <c:varyColors val="0"/>
        <c:ser>
          <c:idx val="1"/>
          <c:order val="1"/>
          <c:spPr>
            <a:ln w="28575"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cat>
            <c:strRef>
              <c:f>Hoja1!$B$23:$M$23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Hoja1!$B$25:$M$25</c:f>
              <c:numCache>
                <c:formatCode>0.0</c:formatCode>
                <c:ptCount val="12"/>
                <c:pt idx="0">
                  <c:v>2.3494460144518823</c:v>
                </c:pt>
                <c:pt idx="1">
                  <c:v>2.924978677168363</c:v>
                </c:pt>
                <c:pt idx="2">
                  <c:v>3.0853641015248177</c:v>
                </c:pt>
                <c:pt idx="3">
                  <c:v>2.7276013004496127</c:v>
                </c:pt>
                <c:pt idx="4">
                  <c:v>3.2020726105518316</c:v>
                </c:pt>
                <c:pt idx="5">
                  <c:v>3.5641611463624092</c:v>
                </c:pt>
                <c:pt idx="6">
                  <c:v>5.8926675239283082</c:v>
                </c:pt>
                <c:pt idx="7">
                  <c:v>5.4632065038158224</c:v>
                </c:pt>
                <c:pt idx="8">
                  <c:v>4.6722662471836625</c:v>
                </c:pt>
                <c:pt idx="9">
                  <c:v>2.7245974963720783</c:v>
                </c:pt>
                <c:pt idx="10">
                  <c:v>2.1789527399743833</c:v>
                </c:pt>
                <c:pt idx="11">
                  <c:v>1.4170707198606183</c:v>
                </c:pt>
              </c:numCache>
            </c:numRef>
          </c:val>
          <c:smooth val="0"/>
        </c:ser>
        <c:dLbls>
          <c:showLegendKey val="0"/>
          <c:showVal val="0"/>
          <c:showCatName val="0"/>
          <c:showSerName val="0"/>
          <c:showPercent val="0"/>
          <c:showBubbleSize val="0"/>
        </c:dLbls>
        <c:marker val="1"/>
        <c:smooth val="0"/>
        <c:axId val="1058268912"/>
        <c:axId val="1058270000"/>
      </c:lineChart>
      <c:catAx>
        <c:axId val="105826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058270000"/>
        <c:crosses val="autoZero"/>
        <c:auto val="1"/>
        <c:lblAlgn val="ctr"/>
        <c:lblOffset val="100"/>
        <c:noMultiLvlLbl val="0"/>
      </c:catAx>
      <c:valAx>
        <c:axId val="105827000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058268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autoTitleDeleted val="0"/>
    <c:plotArea>
      <c:layout/>
      <c:lineChart>
        <c:grouping val="standard"/>
        <c:varyColors val="0"/>
        <c:ser>
          <c:idx val="0"/>
          <c:order val="0"/>
          <c:tx>
            <c:strRef>
              <c:f>'2.SUPER'!$B$52</c:f>
              <c:strCache>
                <c:ptCount val="1"/>
                <c:pt idx="0">
                  <c:v>Año 2023</c:v>
                </c:pt>
              </c:strCache>
            </c:strRef>
          </c:tx>
          <c:spPr>
            <a:ln w="28575" cap="rnd">
              <a:solidFill>
                <a:srgbClr val="A6D236"/>
              </a:solidFill>
              <a:prstDash val="sysDot"/>
              <a:round/>
            </a:ln>
            <a:effectLst/>
          </c:spPr>
          <c:marker>
            <c:symbol val="circle"/>
            <c:size val="5"/>
            <c:spPr>
              <a:solidFill>
                <a:srgbClr val="A6D236"/>
              </a:solidFill>
              <a:ln w="9525">
                <a:solidFill>
                  <a:srgbClr val="A6D236"/>
                </a:solidFill>
                <a:prstDash val="sysDot"/>
              </a:ln>
              <a:effectLst/>
            </c:spPr>
          </c:marker>
          <c:dLbls>
            <c:dLbl>
              <c:idx val="0"/>
              <c:layout/>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dLblPos val="t"/>
              <c:showLegendKey val="0"/>
              <c:showVal val="1"/>
              <c:showCatName val="0"/>
              <c:showSerName val="0"/>
              <c:showPercent val="0"/>
              <c:showBubbleSize val="0"/>
              <c:extLst>
                <c:ext xmlns:c15="http://schemas.microsoft.com/office/drawing/2012/chart" uri="{CE6537A1-D6FC-4f65-9D91-7224C49458BB}">
                  <c15:layout/>
                </c:ext>
              </c:extLst>
            </c:dLbl>
            <c:dLbl>
              <c:idx val="3"/>
              <c:layout/>
              <c:dLblPos val="b"/>
              <c:showLegendKey val="0"/>
              <c:showVal val="1"/>
              <c:showCatName val="0"/>
              <c:showSerName val="0"/>
              <c:showPercent val="0"/>
              <c:showBubbleSize val="0"/>
              <c:extLst>
                <c:ext xmlns:c15="http://schemas.microsoft.com/office/drawing/2012/chart" uri="{CE6537A1-D6FC-4f65-9D91-7224C49458BB}">
                  <c15:layout/>
                </c:ext>
              </c:extLst>
            </c:dLbl>
            <c:dLbl>
              <c:idx val="4"/>
              <c:layout/>
              <c:dLblPos val="b"/>
              <c:showLegendKey val="0"/>
              <c:showVal val="1"/>
              <c:showCatName val="0"/>
              <c:showSerName val="0"/>
              <c:showPercent val="0"/>
              <c:showBubbleSize val="0"/>
              <c:extLst>
                <c:ext xmlns:c15="http://schemas.microsoft.com/office/drawing/2012/chart" uri="{CE6537A1-D6FC-4f65-9D91-7224C49458BB}">
                  <c15:layout/>
                </c:ext>
              </c:extLst>
            </c:dLbl>
            <c:dLbl>
              <c:idx val="5"/>
              <c:layout/>
              <c:dLblPos val="b"/>
              <c:showLegendKey val="0"/>
              <c:showVal val="1"/>
              <c:showCatName val="0"/>
              <c:showSerName val="0"/>
              <c:showPercent val="0"/>
              <c:showBubbleSize val="0"/>
              <c:extLst>
                <c:ext xmlns:c15="http://schemas.microsoft.com/office/drawing/2012/chart" uri="{CE6537A1-D6FC-4f65-9D91-7224C49458BB}">
                  <c15:layout/>
                </c:ext>
              </c:extLst>
            </c:dLbl>
            <c:dLbl>
              <c:idx val="6"/>
              <c:layout/>
              <c:dLblPos val="t"/>
              <c:showLegendKey val="0"/>
              <c:showVal val="1"/>
              <c:showCatName val="0"/>
              <c:showSerName val="0"/>
              <c:showPercent val="0"/>
              <c:showBubbleSize val="0"/>
              <c:extLst>
                <c:ext xmlns:c15="http://schemas.microsoft.com/office/drawing/2012/chart" uri="{CE6537A1-D6FC-4f65-9D91-7224C49458BB}">
                  <c15:layout/>
                </c:ext>
              </c:extLst>
            </c:dLbl>
            <c:dLbl>
              <c:idx val="7"/>
              <c:layout/>
              <c:dLblPos val="t"/>
              <c:showLegendKey val="0"/>
              <c:showVal val="1"/>
              <c:showCatName val="0"/>
              <c:showSerName val="0"/>
              <c:showPercent val="0"/>
              <c:showBubbleSize val="0"/>
              <c:extLst>
                <c:ext xmlns:c15="http://schemas.microsoft.com/office/drawing/2012/chart" uri="{CE6537A1-D6FC-4f65-9D91-7224C49458BB}">
                  <c15:layout/>
                </c:ext>
              </c:extLst>
            </c:dLbl>
            <c:dLbl>
              <c:idx val="8"/>
              <c:layout/>
              <c:dLblPos val="t"/>
              <c:showLegendKey val="0"/>
              <c:showVal val="1"/>
              <c:showCatName val="0"/>
              <c:showSerName val="0"/>
              <c:showPercent val="0"/>
              <c:showBubbleSize val="0"/>
              <c:extLst>
                <c:ext xmlns:c15="http://schemas.microsoft.com/office/drawing/2012/chart" uri="{CE6537A1-D6FC-4f65-9D91-7224C49458BB}">
                  <c15:layout/>
                </c:ext>
              </c:extLst>
            </c:dLbl>
            <c:dLbl>
              <c:idx val="9"/>
              <c:layout/>
              <c:dLblPos val="t"/>
              <c:showLegendKey val="0"/>
              <c:showVal val="1"/>
              <c:showCatName val="0"/>
              <c:showSerName val="0"/>
              <c:showPercent val="0"/>
              <c:showBubbleSize val="0"/>
              <c:extLst>
                <c:ext xmlns:c15="http://schemas.microsoft.com/office/drawing/2012/chart" uri="{CE6537A1-D6FC-4f65-9D91-7224C49458BB}">
                  <c15:layout/>
                </c:ext>
              </c:extLst>
            </c:dLbl>
            <c:dLbl>
              <c:idx val="10"/>
              <c:layout/>
              <c:dLblPos val="t"/>
              <c:showLegendKey val="0"/>
              <c:showVal val="1"/>
              <c:showCatName val="0"/>
              <c:showSerName val="0"/>
              <c:showPercent val="0"/>
              <c:showBubbleSize val="0"/>
              <c:extLst>
                <c:ext xmlns:c15="http://schemas.microsoft.com/office/drawing/2012/chart" uri="{CE6537A1-D6FC-4f65-9D91-7224C49458BB}">
                  <c15:layout/>
                </c:ext>
              </c:extLst>
            </c:dLbl>
            <c:dLbl>
              <c:idx val="11"/>
              <c:layout/>
              <c:dLblPos val="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'2.SUPER'!$A$53:$A$64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'2.SUPER'!$B$53:$B$64</c:f>
              <c:numCache>
                <c:formatCode>General</c:formatCode>
                <c:ptCount val="12"/>
                <c:pt idx="0">
                  <c:v>4</c:v>
                </c:pt>
                <c:pt idx="1">
                  <c:v>4</c:v>
                </c:pt>
                <c:pt idx="2">
                  <c:v>6</c:v>
                </c:pt>
                <c:pt idx="3">
                  <c:v>4</c:v>
                </c:pt>
                <c:pt idx="4">
                  <c:v>4</c:v>
                </c:pt>
                <c:pt idx="5">
                  <c:v>2</c:v>
                </c:pt>
                <c:pt idx="6">
                  <c:v>3</c:v>
                </c:pt>
                <c:pt idx="7">
                  <c:v>5</c:v>
                </c:pt>
                <c:pt idx="8">
                  <c:v>5</c:v>
                </c:pt>
                <c:pt idx="9">
                  <c:v>7</c:v>
                </c:pt>
                <c:pt idx="10">
                  <c:v>8</c:v>
                </c:pt>
                <c:pt idx="11">
                  <c:v>8</c:v>
                </c:pt>
              </c:numCache>
            </c:numRef>
          </c:val>
          <c:smooth val="1"/>
        </c:ser>
        <c:dLbls>
          <c:showLegendKey val="0"/>
          <c:showVal val="0"/>
          <c:showCatName val="0"/>
          <c:showSerName val="0"/>
          <c:showPercent val="0"/>
          <c:showBubbleSize val="0"/>
        </c:dLbls>
        <c:marker val="1"/>
        <c:smooth val="0"/>
        <c:axId val="1169060800"/>
        <c:axId val="1169064064"/>
      </c:lineChart>
      <c:catAx>
        <c:axId val="116906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169064064"/>
        <c:crosses val="autoZero"/>
        <c:auto val="1"/>
        <c:lblAlgn val="ctr"/>
        <c:lblOffset val="100"/>
        <c:noMultiLvlLbl val="0"/>
      </c:catAx>
      <c:valAx>
        <c:axId val="1169064064"/>
        <c:scaling>
          <c:orientation val="minMax"/>
        </c:scaling>
        <c:delete val="1"/>
        <c:axPos val="l"/>
        <c:numFmt formatCode="General" sourceLinked="1"/>
        <c:majorTickMark val="none"/>
        <c:minorTickMark val="none"/>
        <c:tickLblPos val="nextTo"/>
        <c:crossAx val="1169060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DE2652-B04E-4EDE-B8F4-4D64D1ABED9F}" type="doc">
      <dgm:prSet loTypeId="urn:microsoft.com/office/officeart/2005/8/layout/hierarchy2" loCatId="hierarchy" qsTypeId="urn:microsoft.com/office/officeart/2005/8/quickstyle/simple1" qsCatId="simple" csTypeId="urn:microsoft.com/office/officeart/2005/8/colors/accent6_2" csCatId="accent6" phldr="1"/>
      <dgm:spPr/>
      <dgm:t>
        <a:bodyPr/>
        <a:lstStyle/>
        <a:p>
          <a:endParaRPr lang="es-CO"/>
        </a:p>
      </dgm:t>
    </dgm:pt>
    <dgm:pt modelId="{F14D2DDB-3263-4C78-82D7-85B0E162E587}">
      <dgm:prSet phldrT="[Texto]"/>
      <dgm:spPr/>
      <dgm:t>
        <a:bodyPr/>
        <a:lstStyle/>
        <a:p>
          <a:r>
            <a:rPr lang="es-ES" dirty="0"/>
            <a:t>7239 Solicitudes de referencia en 2023 vs 6278 en 2022</a:t>
          </a:r>
          <a:endParaRPr lang="es-CO" dirty="0"/>
        </a:p>
      </dgm:t>
    </dgm:pt>
    <dgm:pt modelId="{42CD5658-BD22-4B97-89BD-5C4FB609A6FB}" type="parTrans" cxnId="{82DB5A44-C0A1-405A-83E6-E541BB239C7C}">
      <dgm:prSet/>
      <dgm:spPr/>
      <dgm:t>
        <a:bodyPr/>
        <a:lstStyle/>
        <a:p>
          <a:endParaRPr lang="es-CO"/>
        </a:p>
      </dgm:t>
    </dgm:pt>
    <dgm:pt modelId="{8F1B456A-1855-4F67-A584-70AB7CC18811}" type="sibTrans" cxnId="{82DB5A44-C0A1-405A-83E6-E541BB239C7C}">
      <dgm:prSet/>
      <dgm:spPr/>
      <dgm:t>
        <a:bodyPr/>
        <a:lstStyle/>
        <a:p>
          <a:endParaRPr lang="es-CO"/>
        </a:p>
      </dgm:t>
    </dgm:pt>
    <dgm:pt modelId="{F4786638-961D-4DE2-8816-F527748A432F}">
      <dgm:prSet phldrT="[Texto]"/>
      <dgm:spPr/>
      <dgm:t>
        <a:bodyPr/>
        <a:lstStyle/>
        <a:p>
          <a:r>
            <a:rPr lang="es-ES" dirty="0"/>
            <a:t>4565 Realizadas en 2023 vs 4462 en 2022</a:t>
          </a:r>
          <a:endParaRPr lang="es-CO" dirty="0"/>
        </a:p>
      </dgm:t>
    </dgm:pt>
    <dgm:pt modelId="{47087DE4-C04B-4629-99E2-2C0531BAFA2F}" type="parTrans" cxnId="{13DF9416-3C19-4843-B2F4-3C1D9B366D32}">
      <dgm:prSet/>
      <dgm:spPr/>
      <dgm:t>
        <a:bodyPr/>
        <a:lstStyle/>
        <a:p>
          <a:endParaRPr lang="es-CO"/>
        </a:p>
      </dgm:t>
    </dgm:pt>
    <dgm:pt modelId="{EDB302E5-9400-4709-863F-424181336E59}" type="sibTrans" cxnId="{13DF9416-3C19-4843-B2F4-3C1D9B366D32}">
      <dgm:prSet/>
      <dgm:spPr/>
      <dgm:t>
        <a:bodyPr/>
        <a:lstStyle/>
        <a:p>
          <a:endParaRPr lang="es-CO"/>
        </a:p>
      </dgm:t>
    </dgm:pt>
    <dgm:pt modelId="{7DD0A7A5-EFFC-4320-A460-F57D77A100C2}">
      <dgm:prSet phldrT="[Texto]"/>
      <dgm:spPr/>
      <dgm:t>
        <a:bodyPr/>
        <a:lstStyle/>
        <a:p>
          <a:r>
            <a:rPr lang="es-ES" dirty="0"/>
            <a:t>2582 Remitidos a CNC en 2023 vs 2314 en 2022</a:t>
          </a:r>
          <a:endParaRPr lang="es-CO" dirty="0"/>
        </a:p>
      </dgm:t>
    </dgm:pt>
    <dgm:pt modelId="{E70DD6CF-BC60-4601-846F-0A42203B1BA3}" type="parTrans" cxnId="{D7382389-F042-4251-9C25-E95EF478ED5B}">
      <dgm:prSet/>
      <dgm:spPr/>
      <dgm:t>
        <a:bodyPr/>
        <a:lstStyle/>
        <a:p>
          <a:endParaRPr lang="es-CO"/>
        </a:p>
      </dgm:t>
    </dgm:pt>
    <dgm:pt modelId="{8973A9AC-94EE-4EFA-93DA-7645A75383DD}" type="sibTrans" cxnId="{D7382389-F042-4251-9C25-E95EF478ED5B}">
      <dgm:prSet/>
      <dgm:spPr/>
      <dgm:t>
        <a:bodyPr/>
        <a:lstStyle/>
        <a:p>
          <a:endParaRPr lang="es-CO"/>
        </a:p>
      </dgm:t>
    </dgm:pt>
    <dgm:pt modelId="{4E40A97C-7DD0-4BC5-9D5C-5EA0EC904F20}">
      <dgm:prSet phldrT="[Texto]"/>
      <dgm:spPr/>
      <dgm:t>
        <a:bodyPr/>
        <a:lstStyle/>
        <a:p>
          <a:r>
            <a:rPr lang="es-ES" dirty="0"/>
            <a:t>1983 Remitidos a otras IPS en 2023 vs 2030 en 2022</a:t>
          </a:r>
          <a:endParaRPr lang="es-CO" dirty="0"/>
        </a:p>
      </dgm:t>
    </dgm:pt>
    <dgm:pt modelId="{DF0614E3-D90E-4372-A40C-F86996D4E579}" type="parTrans" cxnId="{1C6CED12-6116-49C0-B33E-EAD68359B031}">
      <dgm:prSet/>
      <dgm:spPr/>
      <dgm:t>
        <a:bodyPr/>
        <a:lstStyle/>
        <a:p>
          <a:endParaRPr lang="es-CO"/>
        </a:p>
      </dgm:t>
    </dgm:pt>
    <dgm:pt modelId="{DA910DE6-E12A-4C96-AA2B-733CE737EBB4}" type="sibTrans" cxnId="{1C6CED12-6116-49C0-B33E-EAD68359B031}">
      <dgm:prSet/>
      <dgm:spPr/>
      <dgm:t>
        <a:bodyPr/>
        <a:lstStyle/>
        <a:p>
          <a:endParaRPr lang="es-CO"/>
        </a:p>
      </dgm:t>
    </dgm:pt>
    <dgm:pt modelId="{FB7F44B8-A5DB-4B51-8E0F-8589E1485FB9}">
      <dgm:prSet phldrT="[Texto]"/>
      <dgm:spPr/>
      <dgm:t>
        <a:bodyPr/>
        <a:lstStyle/>
        <a:p>
          <a:r>
            <a:rPr lang="es-ES" dirty="0"/>
            <a:t>2674 Canceladas en 2023 vs 1816 en 2022</a:t>
          </a:r>
          <a:endParaRPr lang="es-CO" dirty="0"/>
        </a:p>
      </dgm:t>
    </dgm:pt>
    <dgm:pt modelId="{6EA1E0ED-EFB3-4E65-83F0-460A893EF52E}" type="parTrans" cxnId="{83F97211-EA61-42F2-AC52-986ADF7A2C71}">
      <dgm:prSet/>
      <dgm:spPr/>
      <dgm:t>
        <a:bodyPr/>
        <a:lstStyle/>
        <a:p>
          <a:endParaRPr lang="es-CO"/>
        </a:p>
      </dgm:t>
    </dgm:pt>
    <dgm:pt modelId="{97760EE4-F213-4A60-8776-8DDC356B2DB4}" type="sibTrans" cxnId="{83F97211-EA61-42F2-AC52-986ADF7A2C71}">
      <dgm:prSet/>
      <dgm:spPr/>
      <dgm:t>
        <a:bodyPr/>
        <a:lstStyle/>
        <a:p>
          <a:endParaRPr lang="es-CO"/>
        </a:p>
      </dgm:t>
    </dgm:pt>
    <dgm:pt modelId="{1C21FB1D-F0B4-4B5F-8FDF-364A893FA752}" type="pres">
      <dgm:prSet presAssocID="{08DE2652-B04E-4EDE-B8F4-4D64D1ABED9F}" presName="diagram" presStyleCnt="0">
        <dgm:presLayoutVars>
          <dgm:chPref val="1"/>
          <dgm:dir/>
          <dgm:animOne val="branch"/>
          <dgm:animLvl val="lvl"/>
          <dgm:resizeHandles val="exact"/>
        </dgm:presLayoutVars>
      </dgm:prSet>
      <dgm:spPr/>
      <dgm:t>
        <a:bodyPr/>
        <a:lstStyle/>
        <a:p>
          <a:endParaRPr lang="es-CO"/>
        </a:p>
      </dgm:t>
    </dgm:pt>
    <dgm:pt modelId="{AC5FABA8-F865-4179-8D4D-951A1CE99883}" type="pres">
      <dgm:prSet presAssocID="{F14D2DDB-3263-4C78-82D7-85B0E162E587}" presName="root1" presStyleCnt="0"/>
      <dgm:spPr/>
    </dgm:pt>
    <dgm:pt modelId="{B4701931-BA92-422D-BDD5-AF4B3ADF92BE}" type="pres">
      <dgm:prSet presAssocID="{F14D2DDB-3263-4C78-82D7-85B0E162E587}" presName="LevelOneTextNode" presStyleLbl="node0" presStyleIdx="0" presStyleCnt="1">
        <dgm:presLayoutVars>
          <dgm:chPref val="3"/>
        </dgm:presLayoutVars>
      </dgm:prSet>
      <dgm:spPr/>
      <dgm:t>
        <a:bodyPr/>
        <a:lstStyle/>
        <a:p>
          <a:endParaRPr lang="es-CO"/>
        </a:p>
      </dgm:t>
    </dgm:pt>
    <dgm:pt modelId="{AA5EC901-018B-48AC-94C0-308C90CBB438}" type="pres">
      <dgm:prSet presAssocID="{F14D2DDB-3263-4C78-82D7-85B0E162E587}" presName="level2hierChild" presStyleCnt="0"/>
      <dgm:spPr/>
    </dgm:pt>
    <dgm:pt modelId="{5CB30F46-0706-4E48-A592-B939BA260D19}" type="pres">
      <dgm:prSet presAssocID="{47087DE4-C04B-4629-99E2-2C0531BAFA2F}" presName="conn2-1" presStyleLbl="parChTrans1D2" presStyleIdx="0" presStyleCnt="2"/>
      <dgm:spPr/>
      <dgm:t>
        <a:bodyPr/>
        <a:lstStyle/>
        <a:p>
          <a:endParaRPr lang="es-CO"/>
        </a:p>
      </dgm:t>
    </dgm:pt>
    <dgm:pt modelId="{8C60A62C-7C35-4E66-82F9-72952DAD5179}" type="pres">
      <dgm:prSet presAssocID="{47087DE4-C04B-4629-99E2-2C0531BAFA2F}" presName="connTx" presStyleLbl="parChTrans1D2" presStyleIdx="0" presStyleCnt="2"/>
      <dgm:spPr/>
      <dgm:t>
        <a:bodyPr/>
        <a:lstStyle/>
        <a:p>
          <a:endParaRPr lang="es-CO"/>
        </a:p>
      </dgm:t>
    </dgm:pt>
    <dgm:pt modelId="{8881A77E-6706-4417-817F-148F49741A15}" type="pres">
      <dgm:prSet presAssocID="{F4786638-961D-4DE2-8816-F527748A432F}" presName="root2" presStyleCnt="0"/>
      <dgm:spPr/>
    </dgm:pt>
    <dgm:pt modelId="{9BE5928B-DD94-465A-AEF0-5FE751980A44}" type="pres">
      <dgm:prSet presAssocID="{F4786638-961D-4DE2-8816-F527748A432F}" presName="LevelTwoTextNode" presStyleLbl="node2" presStyleIdx="0" presStyleCnt="2">
        <dgm:presLayoutVars>
          <dgm:chPref val="3"/>
        </dgm:presLayoutVars>
      </dgm:prSet>
      <dgm:spPr/>
      <dgm:t>
        <a:bodyPr/>
        <a:lstStyle/>
        <a:p>
          <a:endParaRPr lang="es-CO"/>
        </a:p>
      </dgm:t>
    </dgm:pt>
    <dgm:pt modelId="{A9C223D9-E3AF-4BE6-899A-5F023F085145}" type="pres">
      <dgm:prSet presAssocID="{F4786638-961D-4DE2-8816-F527748A432F}" presName="level3hierChild" presStyleCnt="0"/>
      <dgm:spPr/>
    </dgm:pt>
    <dgm:pt modelId="{427963B7-E960-4B43-8222-5983EA4F2F28}" type="pres">
      <dgm:prSet presAssocID="{E70DD6CF-BC60-4601-846F-0A42203B1BA3}" presName="conn2-1" presStyleLbl="parChTrans1D3" presStyleIdx="0" presStyleCnt="2"/>
      <dgm:spPr/>
      <dgm:t>
        <a:bodyPr/>
        <a:lstStyle/>
        <a:p>
          <a:endParaRPr lang="es-CO"/>
        </a:p>
      </dgm:t>
    </dgm:pt>
    <dgm:pt modelId="{7B97BE18-9C85-4D84-887D-CF9F9557701D}" type="pres">
      <dgm:prSet presAssocID="{E70DD6CF-BC60-4601-846F-0A42203B1BA3}" presName="connTx" presStyleLbl="parChTrans1D3" presStyleIdx="0" presStyleCnt="2"/>
      <dgm:spPr/>
      <dgm:t>
        <a:bodyPr/>
        <a:lstStyle/>
        <a:p>
          <a:endParaRPr lang="es-CO"/>
        </a:p>
      </dgm:t>
    </dgm:pt>
    <dgm:pt modelId="{EE708D76-DD09-4357-99E2-047E2683BA1F}" type="pres">
      <dgm:prSet presAssocID="{7DD0A7A5-EFFC-4320-A460-F57D77A100C2}" presName="root2" presStyleCnt="0"/>
      <dgm:spPr/>
    </dgm:pt>
    <dgm:pt modelId="{8DE5E5AB-FBDC-4113-9CA3-D6CA92662E11}" type="pres">
      <dgm:prSet presAssocID="{7DD0A7A5-EFFC-4320-A460-F57D77A100C2}" presName="LevelTwoTextNode" presStyleLbl="node3" presStyleIdx="0" presStyleCnt="2">
        <dgm:presLayoutVars>
          <dgm:chPref val="3"/>
        </dgm:presLayoutVars>
      </dgm:prSet>
      <dgm:spPr/>
      <dgm:t>
        <a:bodyPr/>
        <a:lstStyle/>
        <a:p>
          <a:endParaRPr lang="es-CO"/>
        </a:p>
      </dgm:t>
    </dgm:pt>
    <dgm:pt modelId="{543E727D-B790-4C82-9446-9CA8052D1526}" type="pres">
      <dgm:prSet presAssocID="{7DD0A7A5-EFFC-4320-A460-F57D77A100C2}" presName="level3hierChild" presStyleCnt="0"/>
      <dgm:spPr/>
    </dgm:pt>
    <dgm:pt modelId="{2BF4A236-1AAB-4689-8888-10C8FE2DB5D9}" type="pres">
      <dgm:prSet presAssocID="{DF0614E3-D90E-4372-A40C-F86996D4E579}" presName="conn2-1" presStyleLbl="parChTrans1D3" presStyleIdx="1" presStyleCnt="2"/>
      <dgm:spPr/>
      <dgm:t>
        <a:bodyPr/>
        <a:lstStyle/>
        <a:p>
          <a:endParaRPr lang="es-CO"/>
        </a:p>
      </dgm:t>
    </dgm:pt>
    <dgm:pt modelId="{1CB5F14E-6136-47F5-B7E8-51E62C9A0970}" type="pres">
      <dgm:prSet presAssocID="{DF0614E3-D90E-4372-A40C-F86996D4E579}" presName="connTx" presStyleLbl="parChTrans1D3" presStyleIdx="1" presStyleCnt="2"/>
      <dgm:spPr/>
      <dgm:t>
        <a:bodyPr/>
        <a:lstStyle/>
        <a:p>
          <a:endParaRPr lang="es-CO"/>
        </a:p>
      </dgm:t>
    </dgm:pt>
    <dgm:pt modelId="{04844974-7893-45F2-967B-DC9ABFF33105}" type="pres">
      <dgm:prSet presAssocID="{4E40A97C-7DD0-4BC5-9D5C-5EA0EC904F20}" presName="root2" presStyleCnt="0"/>
      <dgm:spPr/>
    </dgm:pt>
    <dgm:pt modelId="{0DA0EDE8-67D2-4D85-87D9-63D460034D4D}" type="pres">
      <dgm:prSet presAssocID="{4E40A97C-7DD0-4BC5-9D5C-5EA0EC904F20}" presName="LevelTwoTextNode" presStyleLbl="node3" presStyleIdx="1" presStyleCnt="2">
        <dgm:presLayoutVars>
          <dgm:chPref val="3"/>
        </dgm:presLayoutVars>
      </dgm:prSet>
      <dgm:spPr/>
      <dgm:t>
        <a:bodyPr/>
        <a:lstStyle/>
        <a:p>
          <a:endParaRPr lang="es-CO"/>
        </a:p>
      </dgm:t>
    </dgm:pt>
    <dgm:pt modelId="{0788A59F-713E-47F1-A620-C7F5FF223EB6}" type="pres">
      <dgm:prSet presAssocID="{4E40A97C-7DD0-4BC5-9D5C-5EA0EC904F20}" presName="level3hierChild" presStyleCnt="0"/>
      <dgm:spPr/>
    </dgm:pt>
    <dgm:pt modelId="{C3DB728E-DBDA-4B01-A8DD-82EA50ADACC1}" type="pres">
      <dgm:prSet presAssocID="{6EA1E0ED-EFB3-4E65-83F0-460A893EF52E}" presName="conn2-1" presStyleLbl="parChTrans1D2" presStyleIdx="1" presStyleCnt="2"/>
      <dgm:spPr/>
      <dgm:t>
        <a:bodyPr/>
        <a:lstStyle/>
        <a:p>
          <a:endParaRPr lang="es-CO"/>
        </a:p>
      </dgm:t>
    </dgm:pt>
    <dgm:pt modelId="{82DA49ED-E33C-45B2-96EC-6FD935C7040B}" type="pres">
      <dgm:prSet presAssocID="{6EA1E0ED-EFB3-4E65-83F0-460A893EF52E}" presName="connTx" presStyleLbl="parChTrans1D2" presStyleIdx="1" presStyleCnt="2"/>
      <dgm:spPr/>
      <dgm:t>
        <a:bodyPr/>
        <a:lstStyle/>
        <a:p>
          <a:endParaRPr lang="es-CO"/>
        </a:p>
      </dgm:t>
    </dgm:pt>
    <dgm:pt modelId="{FA65E51F-6F2F-4D07-B1CE-9B01FE34C201}" type="pres">
      <dgm:prSet presAssocID="{FB7F44B8-A5DB-4B51-8E0F-8589E1485FB9}" presName="root2" presStyleCnt="0"/>
      <dgm:spPr/>
    </dgm:pt>
    <dgm:pt modelId="{D2F0A10E-BB2E-4803-AC1C-2DAFFDBF8834}" type="pres">
      <dgm:prSet presAssocID="{FB7F44B8-A5DB-4B51-8E0F-8589E1485FB9}" presName="LevelTwoTextNode" presStyleLbl="node2" presStyleIdx="1" presStyleCnt="2">
        <dgm:presLayoutVars>
          <dgm:chPref val="3"/>
        </dgm:presLayoutVars>
      </dgm:prSet>
      <dgm:spPr/>
      <dgm:t>
        <a:bodyPr/>
        <a:lstStyle/>
        <a:p>
          <a:endParaRPr lang="es-CO"/>
        </a:p>
      </dgm:t>
    </dgm:pt>
    <dgm:pt modelId="{69C9DA8D-4B66-4139-8A21-E4CB09A25C14}" type="pres">
      <dgm:prSet presAssocID="{FB7F44B8-A5DB-4B51-8E0F-8589E1485FB9}" presName="level3hierChild" presStyleCnt="0"/>
      <dgm:spPr/>
    </dgm:pt>
  </dgm:ptLst>
  <dgm:cxnLst>
    <dgm:cxn modelId="{38A7C1C6-19EA-4C58-86E7-7441CB92AFEE}" type="presOf" srcId="{FB7F44B8-A5DB-4B51-8E0F-8589E1485FB9}" destId="{D2F0A10E-BB2E-4803-AC1C-2DAFFDBF8834}" srcOrd="0" destOrd="0" presId="urn:microsoft.com/office/officeart/2005/8/layout/hierarchy2"/>
    <dgm:cxn modelId="{82DB5A44-C0A1-405A-83E6-E541BB239C7C}" srcId="{08DE2652-B04E-4EDE-B8F4-4D64D1ABED9F}" destId="{F14D2DDB-3263-4C78-82D7-85B0E162E587}" srcOrd="0" destOrd="0" parTransId="{42CD5658-BD22-4B97-89BD-5C4FB609A6FB}" sibTransId="{8F1B456A-1855-4F67-A584-70AB7CC18811}"/>
    <dgm:cxn modelId="{D31E8214-97CF-4A1E-BDAA-0FC8B3AA8990}" type="presOf" srcId="{47087DE4-C04B-4629-99E2-2C0531BAFA2F}" destId="{8C60A62C-7C35-4E66-82F9-72952DAD5179}" srcOrd="1" destOrd="0" presId="urn:microsoft.com/office/officeart/2005/8/layout/hierarchy2"/>
    <dgm:cxn modelId="{A69DA705-0B5F-4459-9969-122E40D94187}" type="presOf" srcId="{6EA1E0ED-EFB3-4E65-83F0-460A893EF52E}" destId="{82DA49ED-E33C-45B2-96EC-6FD935C7040B}" srcOrd="1" destOrd="0" presId="urn:microsoft.com/office/officeart/2005/8/layout/hierarchy2"/>
    <dgm:cxn modelId="{83F97211-EA61-42F2-AC52-986ADF7A2C71}" srcId="{F14D2DDB-3263-4C78-82D7-85B0E162E587}" destId="{FB7F44B8-A5DB-4B51-8E0F-8589E1485FB9}" srcOrd="1" destOrd="0" parTransId="{6EA1E0ED-EFB3-4E65-83F0-460A893EF52E}" sibTransId="{97760EE4-F213-4A60-8776-8DDC356B2DB4}"/>
    <dgm:cxn modelId="{949653F4-2B9D-4BE8-A4D2-D597F4E645CA}" type="presOf" srcId="{F4786638-961D-4DE2-8816-F527748A432F}" destId="{9BE5928B-DD94-465A-AEF0-5FE751980A44}" srcOrd="0" destOrd="0" presId="urn:microsoft.com/office/officeart/2005/8/layout/hierarchy2"/>
    <dgm:cxn modelId="{ECB4C511-E9C7-44E9-9407-2113DCE97411}" type="presOf" srcId="{6EA1E0ED-EFB3-4E65-83F0-460A893EF52E}" destId="{C3DB728E-DBDA-4B01-A8DD-82EA50ADACC1}" srcOrd="0" destOrd="0" presId="urn:microsoft.com/office/officeart/2005/8/layout/hierarchy2"/>
    <dgm:cxn modelId="{E04A5347-1F2F-44BC-B0C3-CA8496627403}" type="presOf" srcId="{7DD0A7A5-EFFC-4320-A460-F57D77A100C2}" destId="{8DE5E5AB-FBDC-4113-9CA3-D6CA92662E11}" srcOrd="0" destOrd="0" presId="urn:microsoft.com/office/officeart/2005/8/layout/hierarchy2"/>
    <dgm:cxn modelId="{4F6845C9-4C01-4009-809F-805093A346EA}" type="presOf" srcId="{E70DD6CF-BC60-4601-846F-0A42203B1BA3}" destId="{7B97BE18-9C85-4D84-887D-CF9F9557701D}" srcOrd="1" destOrd="0" presId="urn:microsoft.com/office/officeart/2005/8/layout/hierarchy2"/>
    <dgm:cxn modelId="{9D6B7787-CA65-484A-8728-0B876AF58071}" type="presOf" srcId="{F14D2DDB-3263-4C78-82D7-85B0E162E587}" destId="{B4701931-BA92-422D-BDD5-AF4B3ADF92BE}" srcOrd="0" destOrd="0" presId="urn:microsoft.com/office/officeart/2005/8/layout/hierarchy2"/>
    <dgm:cxn modelId="{F59B5DAF-BD5C-4AB8-B2CC-9A46249E47ED}" type="presOf" srcId="{4E40A97C-7DD0-4BC5-9D5C-5EA0EC904F20}" destId="{0DA0EDE8-67D2-4D85-87D9-63D460034D4D}" srcOrd="0" destOrd="0" presId="urn:microsoft.com/office/officeart/2005/8/layout/hierarchy2"/>
    <dgm:cxn modelId="{1A07EF82-EBCB-4829-8821-AD3B8FA85FF8}" type="presOf" srcId="{08DE2652-B04E-4EDE-B8F4-4D64D1ABED9F}" destId="{1C21FB1D-F0B4-4B5F-8FDF-364A893FA752}" srcOrd="0" destOrd="0" presId="urn:microsoft.com/office/officeart/2005/8/layout/hierarchy2"/>
    <dgm:cxn modelId="{13DF9416-3C19-4843-B2F4-3C1D9B366D32}" srcId="{F14D2DDB-3263-4C78-82D7-85B0E162E587}" destId="{F4786638-961D-4DE2-8816-F527748A432F}" srcOrd="0" destOrd="0" parTransId="{47087DE4-C04B-4629-99E2-2C0531BAFA2F}" sibTransId="{EDB302E5-9400-4709-863F-424181336E59}"/>
    <dgm:cxn modelId="{BEFACB0F-098F-49E4-99E1-9EE1B8B1AFA4}" type="presOf" srcId="{DF0614E3-D90E-4372-A40C-F86996D4E579}" destId="{2BF4A236-1AAB-4689-8888-10C8FE2DB5D9}" srcOrd="0" destOrd="0" presId="urn:microsoft.com/office/officeart/2005/8/layout/hierarchy2"/>
    <dgm:cxn modelId="{1C6CED12-6116-49C0-B33E-EAD68359B031}" srcId="{F4786638-961D-4DE2-8816-F527748A432F}" destId="{4E40A97C-7DD0-4BC5-9D5C-5EA0EC904F20}" srcOrd="1" destOrd="0" parTransId="{DF0614E3-D90E-4372-A40C-F86996D4E579}" sibTransId="{DA910DE6-E12A-4C96-AA2B-733CE737EBB4}"/>
    <dgm:cxn modelId="{1FB7F86F-C500-4CC1-91BE-53EA9D0F011B}" type="presOf" srcId="{47087DE4-C04B-4629-99E2-2C0531BAFA2F}" destId="{5CB30F46-0706-4E48-A592-B939BA260D19}" srcOrd="0" destOrd="0" presId="urn:microsoft.com/office/officeart/2005/8/layout/hierarchy2"/>
    <dgm:cxn modelId="{BAC5BB83-679E-46F1-9CF4-1695FCD90E4E}" type="presOf" srcId="{E70DD6CF-BC60-4601-846F-0A42203B1BA3}" destId="{427963B7-E960-4B43-8222-5983EA4F2F28}" srcOrd="0" destOrd="0" presId="urn:microsoft.com/office/officeart/2005/8/layout/hierarchy2"/>
    <dgm:cxn modelId="{C4066E3B-A5CB-413A-A996-0D91FFCC1E39}" type="presOf" srcId="{DF0614E3-D90E-4372-A40C-F86996D4E579}" destId="{1CB5F14E-6136-47F5-B7E8-51E62C9A0970}" srcOrd="1" destOrd="0" presId="urn:microsoft.com/office/officeart/2005/8/layout/hierarchy2"/>
    <dgm:cxn modelId="{D7382389-F042-4251-9C25-E95EF478ED5B}" srcId="{F4786638-961D-4DE2-8816-F527748A432F}" destId="{7DD0A7A5-EFFC-4320-A460-F57D77A100C2}" srcOrd="0" destOrd="0" parTransId="{E70DD6CF-BC60-4601-846F-0A42203B1BA3}" sibTransId="{8973A9AC-94EE-4EFA-93DA-7645A75383DD}"/>
    <dgm:cxn modelId="{DD0C4EC4-116A-4515-ACBD-52CAAAF478D0}" type="presParOf" srcId="{1C21FB1D-F0B4-4B5F-8FDF-364A893FA752}" destId="{AC5FABA8-F865-4179-8D4D-951A1CE99883}" srcOrd="0" destOrd="0" presId="urn:microsoft.com/office/officeart/2005/8/layout/hierarchy2"/>
    <dgm:cxn modelId="{CE97A317-E753-44F4-8F49-754014B05224}" type="presParOf" srcId="{AC5FABA8-F865-4179-8D4D-951A1CE99883}" destId="{B4701931-BA92-422D-BDD5-AF4B3ADF92BE}" srcOrd="0" destOrd="0" presId="urn:microsoft.com/office/officeart/2005/8/layout/hierarchy2"/>
    <dgm:cxn modelId="{1AD8F658-0555-4460-A0D8-016D685BE4BA}" type="presParOf" srcId="{AC5FABA8-F865-4179-8D4D-951A1CE99883}" destId="{AA5EC901-018B-48AC-94C0-308C90CBB438}" srcOrd="1" destOrd="0" presId="urn:microsoft.com/office/officeart/2005/8/layout/hierarchy2"/>
    <dgm:cxn modelId="{30DDCE6D-65C2-44CE-A44D-D80DC32CED0F}" type="presParOf" srcId="{AA5EC901-018B-48AC-94C0-308C90CBB438}" destId="{5CB30F46-0706-4E48-A592-B939BA260D19}" srcOrd="0" destOrd="0" presId="urn:microsoft.com/office/officeart/2005/8/layout/hierarchy2"/>
    <dgm:cxn modelId="{60264508-64D0-4F2E-A093-8030FF0D89D9}" type="presParOf" srcId="{5CB30F46-0706-4E48-A592-B939BA260D19}" destId="{8C60A62C-7C35-4E66-82F9-72952DAD5179}" srcOrd="0" destOrd="0" presId="urn:microsoft.com/office/officeart/2005/8/layout/hierarchy2"/>
    <dgm:cxn modelId="{76B0FA56-30BA-4F07-856F-EDFE66600D41}" type="presParOf" srcId="{AA5EC901-018B-48AC-94C0-308C90CBB438}" destId="{8881A77E-6706-4417-817F-148F49741A15}" srcOrd="1" destOrd="0" presId="urn:microsoft.com/office/officeart/2005/8/layout/hierarchy2"/>
    <dgm:cxn modelId="{45B5B837-4E0A-4139-B5DD-85A1A6953A75}" type="presParOf" srcId="{8881A77E-6706-4417-817F-148F49741A15}" destId="{9BE5928B-DD94-465A-AEF0-5FE751980A44}" srcOrd="0" destOrd="0" presId="urn:microsoft.com/office/officeart/2005/8/layout/hierarchy2"/>
    <dgm:cxn modelId="{6DCC16A3-4DE2-4D1F-A4F1-A3CE6CCE0297}" type="presParOf" srcId="{8881A77E-6706-4417-817F-148F49741A15}" destId="{A9C223D9-E3AF-4BE6-899A-5F023F085145}" srcOrd="1" destOrd="0" presId="urn:microsoft.com/office/officeart/2005/8/layout/hierarchy2"/>
    <dgm:cxn modelId="{BA738128-E30D-4837-91C8-3B7A79220374}" type="presParOf" srcId="{A9C223D9-E3AF-4BE6-899A-5F023F085145}" destId="{427963B7-E960-4B43-8222-5983EA4F2F28}" srcOrd="0" destOrd="0" presId="urn:microsoft.com/office/officeart/2005/8/layout/hierarchy2"/>
    <dgm:cxn modelId="{F18FC74A-EF05-4548-AFE5-0FC3D6C71611}" type="presParOf" srcId="{427963B7-E960-4B43-8222-5983EA4F2F28}" destId="{7B97BE18-9C85-4D84-887D-CF9F9557701D}" srcOrd="0" destOrd="0" presId="urn:microsoft.com/office/officeart/2005/8/layout/hierarchy2"/>
    <dgm:cxn modelId="{5922F85A-1B20-4ECA-965B-211D23EDBA6F}" type="presParOf" srcId="{A9C223D9-E3AF-4BE6-899A-5F023F085145}" destId="{EE708D76-DD09-4357-99E2-047E2683BA1F}" srcOrd="1" destOrd="0" presId="urn:microsoft.com/office/officeart/2005/8/layout/hierarchy2"/>
    <dgm:cxn modelId="{D9856EF0-B96B-41AA-AA1A-C344650D4C5C}" type="presParOf" srcId="{EE708D76-DD09-4357-99E2-047E2683BA1F}" destId="{8DE5E5AB-FBDC-4113-9CA3-D6CA92662E11}" srcOrd="0" destOrd="0" presId="urn:microsoft.com/office/officeart/2005/8/layout/hierarchy2"/>
    <dgm:cxn modelId="{B94C084D-B8A0-461A-A6E4-8997737217EF}" type="presParOf" srcId="{EE708D76-DD09-4357-99E2-047E2683BA1F}" destId="{543E727D-B790-4C82-9446-9CA8052D1526}" srcOrd="1" destOrd="0" presId="urn:microsoft.com/office/officeart/2005/8/layout/hierarchy2"/>
    <dgm:cxn modelId="{5B16C41A-A052-4528-9CE1-D801C1D234C1}" type="presParOf" srcId="{A9C223D9-E3AF-4BE6-899A-5F023F085145}" destId="{2BF4A236-1AAB-4689-8888-10C8FE2DB5D9}" srcOrd="2" destOrd="0" presId="urn:microsoft.com/office/officeart/2005/8/layout/hierarchy2"/>
    <dgm:cxn modelId="{DB4BCD94-5ABD-4B88-BAFC-18C809ABE06C}" type="presParOf" srcId="{2BF4A236-1AAB-4689-8888-10C8FE2DB5D9}" destId="{1CB5F14E-6136-47F5-B7E8-51E62C9A0970}" srcOrd="0" destOrd="0" presId="urn:microsoft.com/office/officeart/2005/8/layout/hierarchy2"/>
    <dgm:cxn modelId="{643E3862-A092-47ED-9B03-89917924DC13}" type="presParOf" srcId="{A9C223D9-E3AF-4BE6-899A-5F023F085145}" destId="{04844974-7893-45F2-967B-DC9ABFF33105}" srcOrd="3" destOrd="0" presId="urn:microsoft.com/office/officeart/2005/8/layout/hierarchy2"/>
    <dgm:cxn modelId="{84B6B8E9-FBAF-49A9-B376-737D40B98BFD}" type="presParOf" srcId="{04844974-7893-45F2-967B-DC9ABFF33105}" destId="{0DA0EDE8-67D2-4D85-87D9-63D460034D4D}" srcOrd="0" destOrd="0" presId="urn:microsoft.com/office/officeart/2005/8/layout/hierarchy2"/>
    <dgm:cxn modelId="{493EAF39-239A-459C-85A4-BD0F53436A28}" type="presParOf" srcId="{04844974-7893-45F2-967B-DC9ABFF33105}" destId="{0788A59F-713E-47F1-A620-C7F5FF223EB6}" srcOrd="1" destOrd="0" presId="urn:microsoft.com/office/officeart/2005/8/layout/hierarchy2"/>
    <dgm:cxn modelId="{CECFAE8F-CE8B-479D-8D87-5DB8DEC37C9E}" type="presParOf" srcId="{AA5EC901-018B-48AC-94C0-308C90CBB438}" destId="{C3DB728E-DBDA-4B01-A8DD-82EA50ADACC1}" srcOrd="2" destOrd="0" presId="urn:microsoft.com/office/officeart/2005/8/layout/hierarchy2"/>
    <dgm:cxn modelId="{FFBE7CFF-048A-42D4-BAC8-4B635B23AA92}" type="presParOf" srcId="{C3DB728E-DBDA-4B01-A8DD-82EA50ADACC1}" destId="{82DA49ED-E33C-45B2-96EC-6FD935C7040B}" srcOrd="0" destOrd="0" presId="urn:microsoft.com/office/officeart/2005/8/layout/hierarchy2"/>
    <dgm:cxn modelId="{C52080AB-FE85-400F-9EA3-A2B47302A41B}" type="presParOf" srcId="{AA5EC901-018B-48AC-94C0-308C90CBB438}" destId="{FA65E51F-6F2F-4D07-B1CE-9B01FE34C201}" srcOrd="3" destOrd="0" presId="urn:microsoft.com/office/officeart/2005/8/layout/hierarchy2"/>
    <dgm:cxn modelId="{49E550DB-B373-4E34-A5DE-053BF46B8609}" type="presParOf" srcId="{FA65E51F-6F2F-4D07-B1CE-9B01FE34C201}" destId="{D2F0A10E-BB2E-4803-AC1C-2DAFFDBF8834}" srcOrd="0" destOrd="0" presId="urn:microsoft.com/office/officeart/2005/8/layout/hierarchy2"/>
    <dgm:cxn modelId="{E66C7DC7-EF6F-45AA-B5A7-50737FBF5D7B}" type="presParOf" srcId="{FA65E51F-6F2F-4D07-B1CE-9B01FE34C201}" destId="{69C9DA8D-4B66-4139-8A21-E4CB09A25C14}"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A1EBBA9-79AB-D60E-B9DE-7C87400921D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 xmlns:a16="http://schemas.microsoft.com/office/drawing/2014/main" id="{8BAE759A-2762-9EEC-1BD3-F1B53FCDCE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 xmlns:a16="http://schemas.microsoft.com/office/drawing/2014/main" id="{9726EAEB-9795-A855-B9F9-29A6764694A2}"/>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5" name="Marcador de pie de página 4">
            <a:extLst>
              <a:ext uri="{FF2B5EF4-FFF2-40B4-BE49-F238E27FC236}">
                <a16:creationId xmlns="" xmlns:a16="http://schemas.microsoft.com/office/drawing/2014/main" id="{5DD54DDE-64A8-73A5-232B-5177659041E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 xmlns:a16="http://schemas.microsoft.com/office/drawing/2014/main" id="{25379875-B3AC-0479-7EB6-82534F935028}"/>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1331331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533F0AE-3AFD-79DA-1295-1F9EF5EDFE5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 xmlns:a16="http://schemas.microsoft.com/office/drawing/2014/main" id="{B7A7E7AE-0191-7C1B-F62E-7DFFD019859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 xmlns:a16="http://schemas.microsoft.com/office/drawing/2014/main" id="{FE82AFC5-5025-05CE-8E6C-DFD89DD26946}"/>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5" name="Marcador de pie de página 4">
            <a:extLst>
              <a:ext uri="{FF2B5EF4-FFF2-40B4-BE49-F238E27FC236}">
                <a16:creationId xmlns="" xmlns:a16="http://schemas.microsoft.com/office/drawing/2014/main" id="{8226D1DA-0521-82DA-8993-EDE8C217C62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 xmlns:a16="http://schemas.microsoft.com/office/drawing/2014/main" id="{68657DD6-B2A3-056D-5B6A-200FE0399858}"/>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1652377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0C3CA298-E7B5-FE51-7C34-A0B27BD1520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 xmlns:a16="http://schemas.microsoft.com/office/drawing/2014/main" id="{797B25FE-07D8-42D4-65E8-7BB54D6836A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 xmlns:a16="http://schemas.microsoft.com/office/drawing/2014/main" id="{610DEAC7-28B2-F3EF-EBBB-9654D3E7FBBF}"/>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5" name="Marcador de pie de página 4">
            <a:extLst>
              <a:ext uri="{FF2B5EF4-FFF2-40B4-BE49-F238E27FC236}">
                <a16:creationId xmlns="" xmlns:a16="http://schemas.microsoft.com/office/drawing/2014/main" id="{0B1BB293-D0B3-9135-F7FD-BC67E858268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 xmlns:a16="http://schemas.microsoft.com/office/drawing/2014/main" id="{0E3F0639-1D6B-7E78-5BA9-C5B4AB8BB900}"/>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818247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7791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88348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1793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69824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33263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35689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27224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9907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9FF1984-F196-E0EA-3813-80B202F317E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 xmlns:a16="http://schemas.microsoft.com/office/drawing/2014/main" id="{CCDD3818-0969-2C3F-ED86-CDE19B3A00A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 xmlns:a16="http://schemas.microsoft.com/office/drawing/2014/main" id="{A2DF994B-DD7D-8194-F195-9F7C1C56989D}"/>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5" name="Marcador de pie de página 4">
            <a:extLst>
              <a:ext uri="{FF2B5EF4-FFF2-40B4-BE49-F238E27FC236}">
                <a16:creationId xmlns="" xmlns:a16="http://schemas.microsoft.com/office/drawing/2014/main" id="{0EF63389-5CDF-349C-54A2-21B2354200F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 xmlns:a16="http://schemas.microsoft.com/office/drawing/2014/main" id="{52EC63A0-4BD2-B88B-8318-89C4B8D494DF}"/>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2790606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70951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48945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03244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508396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2705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1985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126753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n-US" dirty="0">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31290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n-US"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57336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n-US" dirty="0">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73846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5BE79C2-3369-EC24-2775-2961C10A041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 xmlns:a16="http://schemas.microsoft.com/office/drawing/2014/main" id="{8F6422B5-A79A-FB52-31EE-12D714291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6C07D0AD-8CAA-CEDD-68B4-93AA08EBDC1A}"/>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5" name="Marcador de pie de página 4">
            <a:extLst>
              <a:ext uri="{FF2B5EF4-FFF2-40B4-BE49-F238E27FC236}">
                <a16:creationId xmlns="" xmlns:a16="http://schemas.microsoft.com/office/drawing/2014/main" id="{45A814DB-BF9A-0BB3-7CB9-721D6CC0688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 xmlns:a16="http://schemas.microsoft.com/office/drawing/2014/main" id="{A8CDEEF1-F0A9-4840-5982-84236EC655E8}"/>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2369203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257137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158473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78526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2318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956818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13458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18829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74932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395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7846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349EDDB-261A-604F-0D23-4777A8FBC13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 xmlns:a16="http://schemas.microsoft.com/office/drawing/2014/main" id="{2A732B7A-5EF5-2ECB-855E-2B731CA1F2F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 xmlns:a16="http://schemas.microsoft.com/office/drawing/2014/main" id="{9D93EA31-D894-A7D9-6842-04C97016564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 xmlns:a16="http://schemas.microsoft.com/office/drawing/2014/main" id="{51F13E2E-5CB4-DA1D-CD4E-AF9FC6FFD840}"/>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6" name="Marcador de pie de página 5">
            <a:extLst>
              <a:ext uri="{FF2B5EF4-FFF2-40B4-BE49-F238E27FC236}">
                <a16:creationId xmlns="" xmlns:a16="http://schemas.microsoft.com/office/drawing/2014/main" id="{4FEF384C-5B21-918F-9CB4-4D671697267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 xmlns:a16="http://schemas.microsoft.com/office/drawing/2014/main" id="{85142908-CCD4-433D-E765-7DCB73D67AFD}"/>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3619048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62602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21308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62300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4585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37727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774A4E1-121A-2B0E-3FA0-C941AD10D42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 xmlns:a16="http://schemas.microsoft.com/office/drawing/2014/main" id="{0E5769B9-107C-40E3-4F84-CC1C64A136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3C37E990-7962-3396-94B3-C5BDBD9B302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 xmlns:a16="http://schemas.microsoft.com/office/drawing/2014/main" id="{6E376A1D-511A-6EF6-A22B-7567F15244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7A3E09E4-62A2-5BEF-185B-025B7407FF2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 xmlns:a16="http://schemas.microsoft.com/office/drawing/2014/main" id="{638A939A-5D05-4185-40D9-0944C2B7FC3C}"/>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8" name="Marcador de pie de página 7">
            <a:extLst>
              <a:ext uri="{FF2B5EF4-FFF2-40B4-BE49-F238E27FC236}">
                <a16:creationId xmlns="" xmlns:a16="http://schemas.microsoft.com/office/drawing/2014/main" id="{2ED010BD-B30C-0069-8184-09A47DA6D65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 xmlns:a16="http://schemas.microsoft.com/office/drawing/2014/main" id="{69EDBEF7-65CA-E2C6-4A33-D3C34951E429}"/>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3843183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DDE5E59-A079-3ED0-905D-B6FECF85D1E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 xmlns:a16="http://schemas.microsoft.com/office/drawing/2014/main" id="{64183477-698E-9EF9-6FE1-01D933650956}"/>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4" name="Marcador de pie de página 3">
            <a:extLst>
              <a:ext uri="{FF2B5EF4-FFF2-40B4-BE49-F238E27FC236}">
                <a16:creationId xmlns="" xmlns:a16="http://schemas.microsoft.com/office/drawing/2014/main" id="{B5BD5990-1F01-C1E5-2C45-765627C37CFE}"/>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 xmlns:a16="http://schemas.microsoft.com/office/drawing/2014/main" id="{853F2895-5BD9-7FC9-A49F-0DD1F6588929}"/>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2745906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0915698B-3200-D13F-205F-1A327CBBA9D8}"/>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3" name="Marcador de pie de página 2">
            <a:extLst>
              <a:ext uri="{FF2B5EF4-FFF2-40B4-BE49-F238E27FC236}">
                <a16:creationId xmlns="" xmlns:a16="http://schemas.microsoft.com/office/drawing/2014/main" id="{51CDD83A-83DF-4913-0AB4-9D73CB28D0C7}"/>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 xmlns:a16="http://schemas.microsoft.com/office/drawing/2014/main" id="{5F30535F-2A36-E608-4F3F-7C082944FDDA}"/>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4060270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A41D77F-EDC0-D32E-7942-22C82DB227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 xmlns:a16="http://schemas.microsoft.com/office/drawing/2014/main" id="{D3DC746B-C863-9BD0-8877-266F4771D8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 xmlns:a16="http://schemas.microsoft.com/office/drawing/2014/main" id="{64A0B429-5043-CC0D-9F5C-A122228B2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89E9ABC9-98BB-DBAF-1562-66BEED871E48}"/>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6" name="Marcador de pie de página 5">
            <a:extLst>
              <a:ext uri="{FF2B5EF4-FFF2-40B4-BE49-F238E27FC236}">
                <a16:creationId xmlns="" xmlns:a16="http://schemas.microsoft.com/office/drawing/2014/main" id="{5F2047D6-B171-B265-ECF5-DB8F6F46FEC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 xmlns:a16="http://schemas.microsoft.com/office/drawing/2014/main" id="{F9F64278-D375-434B-7051-6961DC488A9B}"/>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28612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8B2FD66-F4F0-9CAF-750B-3A90B1B9F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 xmlns:a16="http://schemas.microsoft.com/office/drawing/2014/main" id="{15A6EAC7-A1C2-E46B-8FFC-6C9ED9FFBA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 xmlns:a16="http://schemas.microsoft.com/office/drawing/2014/main" id="{9CDFF42E-C514-9C4F-45A2-7EE142E72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427F171E-2C9A-799D-3CC3-CCEEC18DA27E}"/>
              </a:ext>
            </a:extLst>
          </p:cNvPr>
          <p:cNvSpPr>
            <a:spLocks noGrp="1"/>
          </p:cNvSpPr>
          <p:nvPr>
            <p:ph type="dt" sz="half" idx="10"/>
          </p:nvPr>
        </p:nvSpPr>
        <p:spPr/>
        <p:txBody>
          <a:bodyPr/>
          <a:lstStyle/>
          <a:p>
            <a:fld id="{5E443594-D62F-4D99-8F6C-4EF0363A64A7}" type="datetimeFigureOut">
              <a:rPr lang="es-CO" smtClean="0"/>
              <a:t>11/06/2024</a:t>
            </a:fld>
            <a:endParaRPr lang="es-CO"/>
          </a:p>
        </p:txBody>
      </p:sp>
      <p:sp>
        <p:nvSpPr>
          <p:cNvPr id="6" name="Marcador de pie de página 5">
            <a:extLst>
              <a:ext uri="{FF2B5EF4-FFF2-40B4-BE49-F238E27FC236}">
                <a16:creationId xmlns="" xmlns:a16="http://schemas.microsoft.com/office/drawing/2014/main" id="{ADA9CEAF-7709-4BF5-9A84-4D6410FA92A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 xmlns:a16="http://schemas.microsoft.com/office/drawing/2014/main" id="{760AF1AE-DD53-ADEC-6E8E-BD3BD68EC1B6}"/>
              </a:ext>
            </a:extLst>
          </p:cNvPr>
          <p:cNvSpPr>
            <a:spLocks noGrp="1"/>
          </p:cNvSpPr>
          <p:nvPr>
            <p:ph type="sldNum" sz="quarter" idx="12"/>
          </p:nvPr>
        </p:nvSpPr>
        <p:spPr/>
        <p:txBody>
          <a:bodyPr/>
          <a:lstStyle/>
          <a:p>
            <a:fld id="{79893D70-2778-413D-8996-55DC76D621D6}" type="slidenum">
              <a:rPr lang="es-CO" smtClean="0"/>
              <a:t>‹Nº›</a:t>
            </a:fld>
            <a:endParaRPr lang="es-CO"/>
          </a:p>
        </p:txBody>
      </p:sp>
    </p:spTree>
    <p:extLst>
      <p:ext uri="{BB962C8B-B14F-4D97-AF65-F5344CB8AC3E}">
        <p14:creationId xmlns:p14="http://schemas.microsoft.com/office/powerpoint/2010/main" val="945279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D35FFFFB-8BD4-CE00-C454-78163415F5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 xmlns:a16="http://schemas.microsoft.com/office/drawing/2014/main" id="{45558A29-1E24-D6E8-FA19-081356A7B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 xmlns:a16="http://schemas.microsoft.com/office/drawing/2014/main" id="{6F6374F9-C00A-809C-545F-3015910058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443594-D62F-4D99-8F6C-4EF0363A64A7}" type="datetimeFigureOut">
              <a:rPr lang="es-CO" smtClean="0"/>
              <a:t>11/06/2024</a:t>
            </a:fld>
            <a:endParaRPr lang="es-CO"/>
          </a:p>
        </p:txBody>
      </p:sp>
      <p:sp>
        <p:nvSpPr>
          <p:cNvPr id="5" name="Marcador de pie de página 4">
            <a:extLst>
              <a:ext uri="{FF2B5EF4-FFF2-40B4-BE49-F238E27FC236}">
                <a16:creationId xmlns="" xmlns:a16="http://schemas.microsoft.com/office/drawing/2014/main" id="{908F2637-D35D-476E-782B-B65869F6C2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 xmlns:a16="http://schemas.microsoft.com/office/drawing/2014/main" id="{5ECCCB60-641F-9BDD-4AF7-D47FA7BA9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93D70-2778-413D-8996-55DC76D621D6}" type="slidenum">
              <a:rPr lang="es-CO" smtClean="0"/>
              <a:t>‹Nº›</a:t>
            </a:fld>
            <a:endParaRPr lang="es-CO"/>
          </a:p>
        </p:txBody>
      </p:sp>
    </p:spTree>
    <p:extLst>
      <p:ext uri="{BB962C8B-B14F-4D97-AF65-F5344CB8AC3E}">
        <p14:creationId xmlns:p14="http://schemas.microsoft.com/office/powerpoint/2010/main" val="3677508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68363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4EBE0-5551-4A56-9D74-29079AC3EC62}"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0CEB2-3272-4851-B6EB-98C4EA5FCF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138060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4EBE0-5551-4A56-9D74-29079AC3EC62}" type="datetimeFigureOut">
              <a:rPr lang="en-US" smtClean="0">
                <a:solidFill>
                  <a:prstClr val="black">
                    <a:tint val="75000"/>
                  </a:prstClr>
                </a:solidFill>
              </a:rPr>
              <a:pPr/>
              <a:t>6/11/2024</a:t>
            </a:fld>
            <a:endParaRPr lang="en-US">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0CEB2-3272-4851-B6EB-98C4EA5FCF4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351433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5" Type="http://schemas.openxmlformats.org/officeDocument/2006/relationships/image" Target="../media/image21.emf"/><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5" Type="http://schemas.openxmlformats.org/officeDocument/2006/relationships/image" Target="../media/image22.emf"/><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5" Type="http://schemas.openxmlformats.org/officeDocument/2006/relationships/image" Target="../media/image23.emf"/><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diagramLayout" Target="../diagrams/layout1.xml"/><Relationship Id="rId11" Type="http://schemas.openxmlformats.org/officeDocument/2006/relationships/image" Target="../media/image31.png"/><Relationship Id="rId5" Type="http://schemas.openxmlformats.org/officeDocument/2006/relationships/diagramData" Target="../diagrams/data1.xml"/><Relationship Id="rId10" Type="http://schemas.openxmlformats.org/officeDocument/2006/relationships/image" Target="../media/image30.png"/><Relationship Id="rId4" Type="http://schemas.openxmlformats.org/officeDocument/2006/relationships/image" Target="../media/image18.png"/><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34.xml"/><Relationship Id="rId5" Type="http://schemas.openxmlformats.org/officeDocument/2006/relationships/chart" Target="../charts/chart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4.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4.xml"/><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NUL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51.emf"/></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53.emf"/></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E83E3789-CD90-0F38-ED25-6020804BC713}"/>
              </a:ext>
            </a:extLst>
          </p:cNvPr>
          <p:cNvSpPr/>
          <p:nvPr/>
        </p:nvSpPr>
        <p:spPr>
          <a:xfrm>
            <a:off x="0" y="0"/>
            <a:ext cx="12192000" cy="6858000"/>
          </a:xfrm>
          <a:prstGeom prst="rect">
            <a:avLst/>
          </a:prstGeom>
          <a:gradFill flip="none" rotWithShape="1">
            <a:gsLst>
              <a:gs pos="0">
                <a:schemeClr val="bg1">
                  <a:lumMod val="95000"/>
                </a:schemeClr>
              </a:gs>
              <a:gs pos="59000">
                <a:schemeClr val="bg1"/>
              </a:gs>
            </a:gsLst>
            <a:lin ang="2700000" scaled="1"/>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7" name="Imagen 16" descr="Imagen borrosa de un edificio&#10;&#10;Descripción generada automáticamente con confianza baja">
            <a:extLst>
              <a:ext uri="{FF2B5EF4-FFF2-40B4-BE49-F238E27FC236}">
                <a16:creationId xmlns="" xmlns:a16="http://schemas.microsoft.com/office/drawing/2014/main" id="{B7989225-F1E2-E542-6F7B-E0C88854F442}"/>
              </a:ext>
            </a:extLst>
          </p:cNvPr>
          <p:cNvPicPr>
            <a:picLocks noChangeAspect="1"/>
          </p:cNvPicPr>
          <p:nvPr/>
        </p:nvPicPr>
        <p:blipFill rotWithShape="1">
          <a:blip r:embed="rId2" cstate="print">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33" b="7833"/>
          <a:stretch/>
        </p:blipFill>
        <p:spPr>
          <a:xfrm>
            <a:off x="0" y="0"/>
            <a:ext cx="12192000" cy="6858000"/>
          </a:xfrm>
          <a:prstGeom prst="rect">
            <a:avLst/>
          </a:prstGeom>
        </p:spPr>
      </p:pic>
      <p:sp>
        <p:nvSpPr>
          <p:cNvPr id="18" name="Rectángulo 17">
            <a:extLst>
              <a:ext uri="{FF2B5EF4-FFF2-40B4-BE49-F238E27FC236}">
                <a16:creationId xmlns="" xmlns:a16="http://schemas.microsoft.com/office/drawing/2014/main" id="{C007145D-E7D0-14B5-F102-9A80BAAE8772}"/>
              </a:ext>
            </a:extLst>
          </p:cNvPr>
          <p:cNvSpPr/>
          <p:nvPr/>
        </p:nvSpPr>
        <p:spPr>
          <a:xfrm>
            <a:off x="0" y="0"/>
            <a:ext cx="12192000" cy="6858000"/>
          </a:xfrm>
          <a:prstGeom prst="rect">
            <a:avLst/>
          </a:prstGeom>
          <a:gradFill flip="none" rotWithShape="1">
            <a:gsLst>
              <a:gs pos="0">
                <a:schemeClr val="bg1">
                  <a:lumMod val="95000"/>
                  <a:alpha val="0"/>
                </a:schemeClr>
              </a:gs>
              <a:gs pos="65000">
                <a:schemeClr val="bg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9" name="Grupo 28">
            <a:extLst>
              <a:ext uri="{FF2B5EF4-FFF2-40B4-BE49-F238E27FC236}">
                <a16:creationId xmlns="" xmlns:a16="http://schemas.microsoft.com/office/drawing/2014/main" id="{F3630CEE-E2DE-8D15-35F3-558950230322}"/>
              </a:ext>
            </a:extLst>
          </p:cNvPr>
          <p:cNvGrpSpPr/>
          <p:nvPr/>
        </p:nvGrpSpPr>
        <p:grpSpPr>
          <a:xfrm>
            <a:off x="226178" y="5634011"/>
            <a:ext cx="11739645" cy="965809"/>
            <a:chOff x="278200" y="5634011"/>
            <a:chExt cx="11739645" cy="965809"/>
          </a:xfrm>
        </p:grpSpPr>
        <p:pic>
          <p:nvPicPr>
            <p:cNvPr id="26" name="Imagen 25">
              <a:extLst>
                <a:ext uri="{FF2B5EF4-FFF2-40B4-BE49-F238E27FC236}">
                  <a16:creationId xmlns="" xmlns:a16="http://schemas.microsoft.com/office/drawing/2014/main" id="{1781FE81-0E4E-862D-9536-0AC362F4F514}"/>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rot="16200000">
              <a:off x="11524299" y="6023512"/>
              <a:ext cx="883048" cy="104045"/>
            </a:xfrm>
            <a:prstGeom prst="rect">
              <a:avLst/>
            </a:prstGeom>
          </p:spPr>
        </p:pic>
        <p:pic>
          <p:nvPicPr>
            <p:cNvPr id="28" name="Imagen 27" descr="Forma&#10;&#10;Descripción generada automáticamente con confianza media">
              <a:extLst>
                <a:ext uri="{FF2B5EF4-FFF2-40B4-BE49-F238E27FC236}">
                  <a16:creationId xmlns="" xmlns:a16="http://schemas.microsoft.com/office/drawing/2014/main" id="{1AAE918C-CD19-84C7-D125-9CDF62CD31FD}"/>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278200" y="6434298"/>
              <a:ext cx="845345" cy="165522"/>
            </a:xfrm>
            <a:prstGeom prst="rect">
              <a:avLst/>
            </a:prstGeom>
          </p:spPr>
        </p:pic>
      </p:grpSp>
      <p:pic>
        <p:nvPicPr>
          <p:cNvPr id="21" name="Imagen 20" descr="Imagen que contiene Logotipo&#10;&#10;Descripción generada automáticamente">
            <a:extLst>
              <a:ext uri="{FF2B5EF4-FFF2-40B4-BE49-F238E27FC236}">
                <a16:creationId xmlns="" xmlns:a16="http://schemas.microsoft.com/office/drawing/2014/main" id="{F549A0B8-089B-2559-8B09-5731EB2E0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6508" y="3201085"/>
            <a:ext cx="3095031" cy="646331"/>
          </a:xfrm>
          <a:prstGeom prst="rect">
            <a:avLst/>
          </a:prstGeom>
        </p:spPr>
      </p:pic>
      <p:cxnSp>
        <p:nvCxnSpPr>
          <p:cNvPr id="3" name="Conector recto 2">
            <a:extLst>
              <a:ext uri="{FF2B5EF4-FFF2-40B4-BE49-F238E27FC236}">
                <a16:creationId xmlns="" xmlns:a16="http://schemas.microsoft.com/office/drawing/2014/main" id="{5449CEFE-B2FC-7CF5-8064-E57450D7E48B}"/>
              </a:ext>
            </a:extLst>
          </p:cNvPr>
          <p:cNvCxnSpPr>
            <a:cxnSpLocks/>
          </p:cNvCxnSpPr>
          <p:nvPr/>
        </p:nvCxnSpPr>
        <p:spPr>
          <a:xfrm>
            <a:off x="5849647" y="2551117"/>
            <a:ext cx="0" cy="194626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Grupo 26">
            <a:extLst>
              <a:ext uri="{FF2B5EF4-FFF2-40B4-BE49-F238E27FC236}">
                <a16:creationId xmlns="" xmlns:a16="http://schemas.microsoft.com/office/drawing/2014/main" id="{F8366D9B-14E7-3112-0052-C47D8F1BC7B0}"/>
              </a:ext>
            </a:extLst>
          </p:cNvPr>
          <p:cNvGrpSpPr/>
          <p:nvPr/>
        </p:nvGrpSpPr>
        <p:grpSpPr>
          <a:xfrm>
            <a:off x="6180428" y="2220279"/>
            <a:ext cx="4046933" cy="2341243"/>
            <a:chOff x="6180429" y="2110099"/>
            <a:chExt cx="3404714" cy="2341243"/>
          </a:xfrm>
        </p:grpSpPr>
        <p:sp>
          <p:nvSpPr>
            <p:cNvPr id="19" name="CuadroTexto 18">
              <a:extLst>
                <a:ext uri="{FF2B5EF4-FFF2-40B4-BE49-F238E27FC236}">
                  <a16:creationId xmlns="" xmlns:a16="http://schemas.microsoft.com/office/drawing/2014/main" id="{7232C199-2924-E15F-0DB3-5058F82FD679}"/>
                </a:ext>
              </a:extLst>
            </p:cNvPr>
            <p:cNvSpPr txBox="1"/>
            <p:nvPr/>
          </p:nvSpPr>
          <p:spPr>
            <a:xfrm>
              <a:off x="6180429" y="2110099"/>
              <a:ext cx="3401720" cy="2015936"/>
            </a:xfrm>
            <a:prstGeom prst="rect">
              <a:avLst/>
            </a:prstGeom>
            <a:noFill/>
          </p:spPr>
          <p:txBody>
            <a:bodyPr wrap="square" rtlCol="0">
              <a:spAutoFit/>
            </a:bodyPr>
            <a:lstStyle/>
            <a:p>
              <a:pPr>
                <a:lnSpc>
                  <a:spcPts val="5000"/>
                </a:lnSpc>
              </a:pPr>
              <a:r>
                <a:rPr lang="es-ES" sz="4400" b="1" dirty="0" smtClean="0">
                  <a:solidFill>
                    <a:schemeClr val="tx1">
                      <a:lumMod val="50000"/>
                      <a:lumOff val="50000"/>
                    </a:schemeClr>
                  </a:solidFill>
                  <a:latin typeface="Poppins" panose="00000500000000000000" pitchFamily="2" charset="0"/>
                  <a:cs typeface="Poppins" panose="00000500000000000000" pitchFamily="2" charset="0"/>
                </a:rPr>
                <a:t>Informe de </a:t>
              </a:r>
              <a:r>
                <a:rPr lang="es-ES" sz="4400" b="1" dirty="0" smtClean="0">
                  <a:solidFill>
                    <a:srgbClr val="A1C90E"/>
                  </a:solidFill>
                  <a:latin typeface="Poppins" panose="00000500000000000000" pitchFamily="2" charset="0"/>
                  <a:cs typeface="Poppins" panose="00000500000000000000" pitchFamily="2" charset="0"/>
                </a:rPr>
                <a:t>Rendición de Cuentas</a:t>
              </a:r>
              <a:endParaRPr lang="en-US" sz="4400" b="1" dirty="0">
                <a:solidFill>
                  <a:srgbClr val="A1C90E"/>
                </a:solidFill>
                <a:latin typeface="Poppins" panose="00000500000000000000" pitchFamily="2" charset="0"/>
                <a:cs typeface="Poppins" panose="00000500000000000000" pitchFamily="2" charset="0"/>
              </a:endParaRPr>
            </a:p>
          </p:txBody>
        </p:sp>
        <p:sp>
          <p:nvSpPr>
            <p:cNvPr id="20" name="CuadroTexto 19">
              <a:extLst>
                <a:ext uri="{FF2B5EF4-FFF2-40B4-BE49-F238E27FC236}">
                  <a16:creationId xmlns="" xmlns:a16="http://schemas.microsoft.com/office/drawing/2014/main" id="{8E27EE07-F09A-F38B-A0D8-A5237A70F635}"/>
                </a:ext>
              </a:extLst>
            </p:cNvPr>
            <p:cNvSpPr txBox="1"/>
            <p:nvPr/>
          </p:nvSpPr>
          <p:spPr>
            <a:xfrm>
              <a:off x="6195641" y="4143565"/>
              <a:ext cx="3389502" cy="307777"/>
            </a:xfrm>
            <a:prstGeom prst="rect">
              <a:avLst/>
            </a:prstGeom>
            <a:noFill/>
          </p:spPr>
          <p:txBody>
            <a:bodyPr wrap="square">
              <a:spAutoFit/>
            </a:bodyPr>
            <a:lstStyle/>
            <a:p>
              <a:r>
                <a:rPr lang="es-ES" sz="1400" dirty="0" smtClean="0">
                  <a:solidFill>
                    <a:schemeClr val="tx1">
                      <a:lumMod val="50000"/>
                      <a:lumOff val="50000"/>
                    </a:schemeClr>
                  </a:solidFill>
                  <a:latin typeface="Poppins" panose="00000500000000000000" pitchFamily="2" charset="0"/>
                  <a:cs typeface="Poppins" panose="00000500000000000000" pitchFamily="2" charset="0"/>
                </a:rPr>
                <a:t>Año - 2023</a:t>
              </a:r>
              <a:endParaRPr lang="es-CO" sz="1400" dirty="0">
                <a:solidFill>
                  <a:srgbClr val="A1C90E"/>
                </a:solidFill>
                <a:latin typeface="Poppins" panose="00000500000000000000" pitchFamily="2" charset="0"/>
                <a:cs typeface="Poppins" panose="00000500000000000000" pitchFamily="2" charset="0"/>
              </a:endParaRPr>
            </a:p>
          </p:txBody>
        </p:sp>
      </p:grpSp>
      <p:sp>
        <p:nvSpPr>
          <p:cNvPr id="34" name="Elipse 33">
            <a:extLst>
              <a:ext uri="{FF2B5EF4-FFF2-40B4-BE49-F238E27FC236}">
                <a16:creationId xmlns="" xmlns:a16="http://schemas.microsoft.com/office/drawing/2014/main" id="{A364FAD0-42A1-8BCF-E2E1-CC8AD52DE45E}"/>
              </a:ext>
            </a:extLst>
          </p:cNvPr>
          <p:cNvSpPr/>
          <p:nvPr/>
        </p:nvSpPr>
        <p:spPr>
          <a:xfrm>
            <a:off x="-2964816" y="5634010"/>
            <a:ext cx="8072678" cy="8072675"/>
          </a:xfrm>
          <a:prstGeom prst="ellipse">
            <a:avLst/>
          </a:prstGeom>
          <a:noFill/>
          <a:ln>
            <a:solidFill>
              <a:srgbClr val="A1C9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Elipse 35">
            <a:extLst>
              <a:ext uri="{FF2B5EF4-FFF2-40B4-BE49-F238E27FC236}">
                <a16:creationId xmlns="" xmlns:a16="http://schemas.microsoft.com/office/drawing/2014/main" id="{84E0BACC-1507-4E98-9BBB-2C09FFB2C1AB}"/>
              </a:ext>
            </a:extLst>
          </p:cNvPr>
          <p:cNvSpPr/>
          <p:nvPr/>
        </p:nvSpPr>
        <p:spPr>
          <a:xfrm>
            <a:off x="6968189" y="-7105251"/>
            <a:ext cx="8072678" cy="8072675"/>
          </a:xfrm>
          <a:prstGeom prst="ellipse">
            <a:avLst/>
          </a:prstGeom>
          <a:noFill/>
          <a:ln>
            <a:solidFill>
              <a:srgbClr val="A1C9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02717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descr="Imagen que contiene Logotipo&#10;&#10;Descripción generada automáticamente">
            <a:extLst>
              <a:ext uri="{FF2B5EF4-FFF2-40B4-BE49-F238E27FC236}">
                <a16:creationId xmlns="" xmlns:a16="http://schemas.microsoft.com/office/drawing/2014/main" id="{D8D7838A-CE79-F28C-2FAC-0DD527FBF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sp>
        <p:nvSpPr>
          <p:cNvPr id="2" name="CuadroTexto 1">
            <a:extLst>
              <a:ext uri="{FF2B5EF4-FFF2-40B4-BE49-F238E27FC236}">
                <a16:creationId xmlns="" xmlns:a16="http://schemas.microsoft.com/office/drawing/2014/main" id="{092A2301-83D6-B01F-5BE8-6CC6BE22450B}"/>
              </a:ext>
            </a:extLst>
          </p:cNvPr>
          <p:cNvSpPr txBox="1"/>
          <p:nvPr/>
        </p:nvSpPr>
        <p:spPr>
          <a:xfrm>
            <a:off x="278200" y="6647942"/>
            <a:ext cx="6093500" cy="210058"/>
          </a:xfrm>
          <a:prstGeom prst="rect">
            <a:avLst/>
          </a:prstGeom>
          <a:noFill/>
        </p:spPr>
        <p:txBody>
          <a:bodyPr wrap="square" lIns="91440" tIns="45720" rIns="91440" bIns="45720" anchor="t">
            <a:spAutoFit/>
          </a:bodyPr>
          <a:lstStyle/>
          <a:p>
            <a:pPr>
              <a:lnSpc>
                <a:spcPct val="115000"/>
              </a:lnSpc>
              <a:spcAft>
                <a:spcPts val="1000"/>
              </a:spcAft>
              <a:defRPr/>
            </a:pPr>
            <a:r>
              <a:rPr lang="es-CO" sz="700" i="1" dirty="0">
                <a:solidFill>
                  <a:prstClr val="black"/>
                </a:solidFill>
                <a:ea typeface="Calibri" panose="020F0502020204030204" pitchFamily="34" charset="0"/>
                <a:cs typeface="Arial" panose="020B0604020202020204" pitchFamily="34" charset="0"/>
              </a:rPr>
              <a:t>Fuente: Gestión de información (RIPS-CUPS-202-base de datos de laboratorios) aplicadas EPS delagente marzo 2024</a:t>
            </a:r>
            <a:endParaRPr lang="es-CO" sz="700" dirty="0">
              <a:solidFill>
                <a:prstClr val="black"/>
              </a:solidFill>
              <a:latin typeface="Poppins "/>
              <a:ea typeface="Calibri"/>
              <a:cs typeface="Calibri"/>
            </a:endParaRPr>
          </a:p>
        </p:txBody>
      </p:sp>
      <p:sp>
        <p:nvSpPr>
          <p:cNvPr id="4" name="CuadroTexto 3">
            <a:extLst>
              <a:ext uri="{FF2B5EF4-FFF2-40B4-BE49-F238E27FC236}">
                <a16:creationId xmlns="" xmlns:a16="http://schemas.microsoft.com/office/drawing/2014/main" id="{CD622F1C-6746-BF1C-12E8-AE9011490379}"/>
              </a:ext>
            </a:extLst>
          </p:cNvPr>
          <p:cNvSpPr txBox="1"/>
          <p:nvPr/>
        </p:nvSpPr>
        <p:spPr>
          <a:xfrm>
            <a:off x="278201" y="315060"/>
            <a:ext cx="6771956" cy="461665"/>
          </a:xfrm>
          <a:prstGeom prst="rect">
            <a:avLst/>
          </a:prstGeom>
          <a:noFill/>
        </p:spPr>
        <p:txBody>
          <a:bodyPr wrap="square" rtlCol="0">
            <a:spAutoFit/>
          </a:bodyPr>
          <a:lstStyle/>
          <a:p>
            <a:pPr>
              <a:defRPr/>
            </a:pPr>
            <a:r>
              <a:rPr lang="es-ES" sz="2400" b="1" dirty="0">
                <a:solidFill>
                  <a:prstClr val="black">
                    <a:lumMod val="50000"/>
                    <a:lumOff val="50000"/>
                  </a:prstClr>
                </a:solidFill>
                <a:latin typeface="Poppins" panose="00000500000000000000" pitchFamily="50" charset="0"/>
                <a:cs typeface="Poppins" panose="00000500000000000000" pitchFamily="50" charset="0"/>
              </a:rPr>
              <a:t>Tamizaje </a:t>
            </a:r>
            <a:r>
              <a:rPr lang="es-ES" sz="2400" b="1" dirty="0">
                <a:solidFill>
                  <a:srgbClr val="A1C90E"/>
                </a:solidFill>
                <a:latin typeface="Poppins" panose="00000500000000000000" pitchFamily="50" charset="0"/>
                <a:cs typeface="Poppins" panose="00000500000000000000" pitchFamily="50" charset="0"/>
              </a:rPr>
              <a:t>cáncer de cérvix</a:t>
            </a:r>
          </a:p>
        </p:txBody>
      </p:sp>
      <p:sp>
        <p:nvSpPr>
          <p:cNvPr id="7" name="CuadroTexto 6">
            <a:extLst>
              <a:ext uri="{FF2B5EF4-FFF2-40B4-BE49-F238E27FC236}">
                <a16:creationId xmlns="" xmlns:a16="http://schemas.microsoft.com/office/drawing/2014/main" id="{14E4A253-164D-F2FD-B5D9-4CBA0F121DE6}"/>
              </a:ext>
            </a:extLst>
          </p:cNvPr>
          <p:cNvSpPr txBox="1"/>
          <p:nvPr/>
        </p:nvSpPr>
        <p:spPr>
          <a:xfrm>
            <a:off x="10601493" y="2937628"/>
            <a:ext cx="1100411" cy="492443"/>
          </a:xfrm>
          <a:prstGeom prst="rect">
            <a:avLst/>
          </a:prstGeom>
          <a:noFill/>
        </p:spPr>
        <p:txBody>
          <a:bodyPr wrap="square" rtlCol="0">
            <a:spAutoFit/>
          </a:bodyPr>
          <a:lstStyle/>
          <a:p>
            <a:pPr algn="ctr">
              <a:defRPr/>
            </a:pPr>
            <a:r>
              <a:rPr lang="es-ES" sz="1100" b="1" dirty="0">
                <a:solidFill>
                  <a:prstClr val="white"/>
                </a:solidFill>
                <a:latin typeface="Poppins" panose="00000500000000000000" pitchFamily="50" charset="0"/>
                <a:cs typeface="Poppins" panose="00000500000000000000" pitchFamily="50" charset="0"/>
              </a:rPr>
              <a:t>Meta anual</a:t>
            </a:r>
            <a:endParaRPr lang="es-CO" sz="1100" b="1" dirty="0">
              <a:solidFill>
                <a:prstClr val="white"/>
              </a:solidFill>
              <a:latin typeface="Poppins" panose="00000500000000000000" pitchFamily="50" charset="0"/>
              <a:cs typeface="Poppins" panose="00000500000000000000" pitchFamily="50" charset="0"/>
            </a:endParaRPr>
          </a:p>
          <a:p>
            <a:pPr algn="ctr">
              <a:defRPr/>
            </a:pPr>
            <a:r>
              <a:rPr lang="es-CO" sz="1100" b="1" dirty="0">
                <a:solidFill>
                  <a:prstClr val="white"/>
                </a:solidFill>
                <a:latin typeface="Poppins" panose="00000500000000000000" pitchFamily="50" charset="0"/>
                <a:cs typeface="Poppins" panose="00000500000000000000" pitchFamily="50" charset="0"/>
              </a:rPr>
              <a:t>≥  85</a:t>
            </a:r>
            <a:r>
              <a:rPr lang="es-CO" sz="1400" b="1" dirty="0">
                <a:solidFill>
                  <a:prstClr val="white"/>
                </a:solidFill>
                <a:latin typeface="Poppins" panose="00000500000000000000" pitchFamily="50" charset="0"/>
                <a:cs typeface="Poppins" panose="00000500000000000000" pitchFamily="50" charset="0"/>
              </a:rPr>
              <a:t> </a:t>
            </a:r>
          </a:p>
        </p:txBody>
      </p:sp>
      <p:sp>
        <p:nvSpPr>
          <p:cNvPr id="9" name="CuadroTexto 8">
            <a:extLst>
              <a:ext uri="{FF2B5EF4-FFF2-40B4-BE49-F238E27FC236}">
                <a16:creationId xmlns="" xmlns:a16="http://schemas.microsoft.com/office/drawing/2014/main" id="{18A1A3FD-03A9-9FCE-18EA-B4CF2EF00F6D}"/>
              </a:ext>
            </a:extLst>
          </p:cNvPr>
          <p:cNvSpPr txBox="1"/>
          <p:nvPr/>
        </p:nvSpPr>
        <p:spPr>
          <a:xfrm>
            <a:off x="10404931" y="2867440"/>
            <a:ext cx="1241202" cy="423193"/>
          </a:xfrm>
          <a:prstGeom prst="rect">
            <a:avLst/>
          </a:prstGeom>
          <a:noFill/>
        </p:spPr>
        <p:txBody>
          <a:bodyPr wrap="square" rtlCol="0">
            <a:spAutoFit/>
          </a:bodyPr>
          <a:lstStyle/>
          <a:p>
            <a:pPr algn="ctr">
              <a:defRPr/>
            </a:pPr>
            <a:r>
              <a:rPr lang="es-CO" sz="1050" b="1" dirty="0">
                <a:solidFill>
                  <a:prstClr val="white"/>
                </a:solidFill>
                <a:latin typeface="Poppins" panose="00000500000000000000" pitchFamily="50" charset="0"/>
                <a:cs typeface="Poppins" panose="00000500000000000000" pitchFamily="50" charset="0"/>
              </a:rPr>
              <a:t>Mata anual  </a:t>
            </a:r>
            <a:r>
              <a:rPr lang="es-CO" sz="1100" b="1" dirty="0">
                <a:solidFill>
                  <a:prstClr val="white"/>
                </a:solidFill>
                <a:latin typeface="Poppins" panose="00000500000000000000" pitchFamily="50" charset="0"/>
                <a:cs typeface="Poppins" panose="00000500000000000000" pitchFamily="50" charset="0"/>
              </a:rPr>
              <a:t>65%</a:t>
            </a:r>
            <a:endParaRPr lang="es-MX" sz="1050" b="1" dirty="0">
              <a:solidFill>
                <a:prstClr val="white"/>
              </a:solidFill>
              <a:latin typeface="Poppins" panose="00000500000000000000" pitchFamily="50" charset="0"/>
              <a:cs typeface="Poppins" panose="00000500000000000000" pitchFamily="50" charset="0"/>
            </a:endParaRPr>
          </a:p>
        </p:txBody>
      </p:sp>
      <p:sp>
        <p:nvSpPr>
          <p:cNvPr id="5" name="CuadroTexto 4">
            <a:extLst>
              <a:ext uri="{FF2B5EF4-FFF2-40B4-BE49-F238E27FC236}">
                <a16:creationId xmlns="" xmlns:a16="http://schemas.microsoft.com/office/drawing/2014/main" id="{821EA27A-802B-1310-4CC6-B0D387D50F07}"/>
              </a:ext>
            </a:extLst>
          </p:cNvPr>
          <p:cNvSpPr txBox="1"/>
          <p:nvPr/>
        </p:nvSpPr>
        <p:spPr>
          <a:xfrm>
            <a:off x="238288" y="815963"/>
            <a:ext cx="6771956" cy="307777"/>
          </a:xfrm>
          <a:prstGeom prst="rect">
            <a:avLst/>
          </a:prstGeom>
          <a:noFill/>
        </p:spPr>
        <p:txBody>
          <a:bodyPr wrap="square" rtlCol="0">
            <a:spAutoFit/>
          </a:bodyPr>
          <a:lstStyle/>
          <a:p>
            <a:pPr>
              <a:defRPr/>
            </a:pPr>
            <a:r>
              <a:rPr lang="es-CO" sz="1400" b="1" dirty="0">
                <a:solidFill>
                  <a:prstClr val="black">
                    <a:lumMod val="50000"/>
                    <a:lumOff val="50000"/>
                  </a:prstClr>
                </a:solidFill>
                <a:latin typeface="Poppins" panose="00000500000000000000" pitchFamily="2" charset="0"/>
                <a:cs typeface="Poppins" panose="00000500000000000000" pitchFamily="2" charset="0"/>
              </a:rPr>
              <a:t>Tamizaje con cualquier prueba de 25 a 65 años (citología o ADN/VPH) </a:t>
            </a:r>
            <a:endParaRPr lang="es-CO" sz="1400" dirty="0">
              <a:solidFill>
                <a:prstClr val="black"/>
              </a:solidFill>
              <a:latin typeface="Poppins" panose="00000500000000000000" pitchFamily="2" charset="0"/>
              <a:cs typeface="Poppins" panose="00000500000000000000" pitchFamily="2" charset="0"/>
            </a:endParaRPr>
          </a:p>
        </p:txBody>
      </p:sp>
      <p:sp>
        <p:nvSpPr>
          <p:cNvPr id="6" name="Hexágono 5">
            <a:extLst>
              <a:ext uri="{FF2B5EF4-FFF2-40B4-BE49-F238E27FC236}">
                <a16:creationId xmlns="" xmlns:a16="http://schemas.microsoft.com/office/drawing/2014/main" id="{936636B5-9EA8-E6B7-E907-8EB8BCA12E13}"/>
              </a:ext>
            </a:extLst>
          </p:cNvPr>
          <p:cNvSpPr/>
          <p:nvPr/>
        </p:nvSpPr>
        <p:spPr>
          <a:xfrm>
            <a:off x="10404931" y="2400715"/>
            <a:ext cx="1241202" cy="1185448"/>
          </a:xfrm>
          <a:prstGeom prst="hexagon">
            <a:avLst/>
          </a:prstGeom>
          <a:solidFill>
            <a:srgbClr val="1A56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1200" b="1" dirty="0">
                <a:solidFill>
                  <a:prstClr val="white"/>
                </a:solidFill>
                <a:latin typeface="Poppins" panose="00000500000000000000" pitchFamily="50" charset="0"/>
                <a:cs typeface="Poppins" panose="00000500000000000000" pitchFamily="50" charset="0"/>
              </a:rPr>
              <a:t>Meta anual</a:t>
            </a:r>
            <a:endParaRPr lang="es-CO" sz="1200" b="1" dirty="0">
              <a:solidFill>
                <a:prstClr val="white"/>
              </a:solidFill>
              <a:latin typeface="Poppins" panose="00000500000000000000" pitchFamily="50" charset="0"/>
              <a:cs typeface="Poppins" panose="00000500000000000000" pitchFamily="50" charset="0"/>
            </a:endParaRPr>
          </a:p>
          <a:p>
            <a:pPr algn="ctr">
              <a:defRPr/>
            </a:pPr>
            <a:r>
              <a:rPr lang="es-CO" sz="1200" b="1" dirty="0">
                <a:solidFill>
                  <a:prstClr val="white"/>
                </a:solidFill>
                <a:latin typeface="Poppins" panose="00000500000000000000" pitchFamily="50" charset="0"/>
                <a:cs typeface="Poppins" panose="00000500000000000000" pitchFamily="50" charset="0"/>
              </a:rPr>
              <a:t>≥ 85% </a:t>
            </a:r>
          </a:p>
        </p:txBody>
      </p:sp>
      <p:pic>
        <p:nvPicPr>
          <p:cNvPr id="3" name="Imagen 2">
            <a:extLst>
              <a:ext uri="{FF2B5EF4-FFF2-40B4-BE49-F238E27FC236}">
                <a16:creationId xmlns="" xmlns:a16="http://schemas.microsoft.com/office/drawing/2014/main" id="{453D7445-1AD3-8CE8-D0B8-344644C20713}"/>
              </a:ext>
            </a:extLst>
          </p:cNvPr>
          <p:cNvPicPr>
            <a:picLocks noChangeAspect="1"/>
          </p:cNvPicPr>
          <p:nvPr/>
        </p:nvPicPr>
        <p:blipFill>
          <a:blip r:embed="rId4"/>
          <a:stretch>
            <a:fillRect/>
          </a:stretch>
        </p:blipFill>
        <p:spPr>
          <a:xfrm>
            <a:off x="278200" y="1400176"/>
            <a:ext cx="9511017" cy="4900751"/>
          </a:xfrm>
          <a:prstGeom prst="rect">
            <a:avLst/>
          </a:prstGeom>
        </p:spPr>
      </p:pic>
      <p:sp>
        <p:nvSpPr>
          <p:cNvPr id="8" name="CuadroTexto 7">
            <a:extLst>
              <a:ext uri="{FF2B5EF4-FFF2-40B4-BE49-F238E27FC236}">
                <a16:creationId xmlns="" xmlns:a16="http://schemas.microsoft.com/office/drawing/2014/main" id="{9892DD1B-7F94-EED7-9F2C-0E48B8855BEB}"/>
              </a:ext>
            </a:extLst>
          </p:cNvPr>
          <p:cNvSpPr txBox="1"/>
          <p:nvPr/>
        </p:nvSpPr>
        <p:spPr>
          <a:xfrm>
            <a:off x="10042642" y="3996525"/>
            <a:ext cx="1965780" cy="1261884"/>
          </a:xfrm>
          <a:prstGeom prst="rect">
            <a:avLst/>
          </a:prstGeom>
          <a:noFill/>
        </p:spPr>
        <p:txBody>
          <a:bodyPr wrap="square" rtlCol="0">
            <a:spAutoFit/>
          </a:bodyPr>
          <a:lstStyle/>
          <a:p>
            <a:pPr algn="ctr">
              <a:defRPr/>
            </a:pPr>
            <a:r>
              <a:rPr lang="es-CO" sz="1200" dirty="0">
                <a:solidFill>
                  <a:prstClr val="black">
                    <a:lumMod val="50000"/>
                    <a:lumOff val="50000"/>
                  </a:prstClr>
                </a:solidFill>
                <a:latin typeface="Poppins" panose="00000500000000000000" pitchFamily="2" charset="0"/>
                <a:cs typeface="Poppins" panose="00000500000000000000" pitchFamily="2" charset="0"/>
              </a:rPr>
              <a:t>Para el 2023 se alcanza una cobertura de 66% de las mujeres entre 25 y 65 años con citología o ADN/VPH.</a:t>
            </a:r>
          </a:p>
          <a:p>
            <a:pPr algn="ctr">
              <a:defRPr/>
            </a:pPr>
            <a:endParaRPr lang="es-CO" sz="1600" dirty="0">
              <a:solidFill>
                <a:prstClr val="black"/>
              </a:solidFill>
            </a:endParaRPr>
          </a:p>
        </p:txBody>
      </p:sp>
    </p:spTree>
    <p:extLst>
      <p:ext uri="{BB962C8B-B14F-4D97-AF65-F5344CB8AC3E}">
        <p14:creationId xmlns:p14="http://schemas.microsoft.com/office/powerpoint/2010/main" val="373137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descr="Imagen que contiene Logotipo&#10;&#10;Descripción generada automáticamente">
            <a:extLst>
              <a:ext uri="{FF2B5EF4-FFF2-40B4-BE49-F238E27FC236}">
                <a16:creationId xmlns="" xmlns:a16="http://schemas.microsoft.com/office/drawing/2014/main" id="{D8D7838A-CE79-F28C-2FAC-0DD527FBF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sp>
        <p:nvSpPr>
          <p:cNvPr id="2" name="CuadroTexto 1">
            <a:extLst>
              <a:ext uri="{FF2B5EF4-FFF2-40B4-BE49-F238E27FC236}">
                <a16:creationId xmlns="" xmlns:a16="http://schemas.microsoft.com/office/drawing/2014/main" id="{092A2301-83D6-B01F-5BE8-6CC6BE22450B}"/>
              </a:ext>
            </a:extLst>
          </p:cNvPr>
          <p:cNvSpPr txBox="1"/>
          <p:nvPr/>
        </p:nvSpPr>
        <p:spPr>
          <a:xfrm>
            <a:off x="278200" y="6647942"/>
            <a:ext cx="6093500" cy="210058"/>
          </a:xfrm>
          <a:prstGeom prst="rect">
            <a:avLst/>
          </a:prstGeom>
          <a:noFill/>
        </p:spPr>
        <p:txBody>
          <a:bodyPr wrap="square" lIns="91440" tIns="45720" rIns="91440" bIns="45720" anchor="t">
            <a:spAutoFit/>
          </a:bodyPr>
          <a:lstStyle/>
          <a:p>
            <a:pPr>
              <a:lnSpc>
                <a:spcPct val="115000"/>
              </a:lnSpc>
              <a:spcAft>
                <a:spcPts val="1000"/>
              </a:spcAft>
              <a:defRPr/>
            </a:pPr>
            <a:r>
              <a:rPr lang="es-CO" sz="700" i="1" dirty="0">
                <a:solidFill>
                  <a:prstClr val="black"/>
                </a:solidFill>
                <a:ea typeface="Calibri" panose="020F0502020204030204" pitchFamily="34" charset="0"/>
                <a:cs typeface="Arial" panose="020B0604020202020204" pitchFamily="34" charset="0"/>
              </a:rPr>
              <a:t>Fuente: Gestión de información (RIPS-CUPS-202-base de datos de laboratorios) aplicadas EPS delagente marzo 2024</a:t>
            </a:r>
            <a:endParaRPr lang="es-CO" sz="700" dirty="0">
              <a:solidFill>
                <a:prstClr val="black"/>
              </a:solidFill>
              <a:latin typeface="Poppins "/>
              <a:ea typeface="Calibri"/>
              <a:cs typeface="Calibri"/>
            </a:endParaRPr>
          </a:p>
        </p:txBody>
      </p:sp>
      <p:sp>
        <p:nvSpPr>
          <p:cNvPr id="7" name="CuadroTexto 6">
            <a:extLst>
              <a:ext uri="{FF2B5EF4-FFF2-40B4-BE49-F238E27FC236}">
                <a16:creationId xmlns="" xmlns:a16="http://schemas.microsoft.com/office/drawing/2014/main" id="{14E4A253-164D-F2FD-B5D9-4CBA0F121DE6}"/>
              </a:ext>
            </a:extLst>
          </p:cNvPr>
          <p:cNvSpPr txBox="1"/>
          <p:nvPr/>
        </p:nvSpPr>
        <p:spPr>
          <a:xfrm>
            <a:off x="10601493" y="2937628"/>
            <a:ext cx="1100411" cy="492443"/>
          </a:xfrm>
          <a:prstGeom prst="rect">
            <a:avLst/>
          </a:prstGeom>
          <a:noFill/>
        </p:spPr>
        <p:txBody>
          <a:bodyPr wrap="square" rtlCol="0">
            <a:spAutoFit/>
          </a:bodyPr>
          <a:lstStyle/>
          <a:p>
            <a:pPr algn="ctr">
              <a:defRPr/>
            </a:pPr>
            <a:r>
              <a:rPr lang="es-ES" sz="1100" b="1" dirty="0">
                <a:solidFill>
                  <a:prstClr val="white"/>
                </a:solidFill>
                <a:latin typeface="Poppins" panose="00000500000000000000" pitchFamily="50" charset="0"/>
                <a:cs typeface="Poppins" panose="00000500000000000000" pitchFamily="50" charset="0"/>
              </a:rPr>
              <a:t>Meta anual</a:t>
            </a:r>
            <a:endParaRPr lang="es-CO" sz="1100" b="1" dirty="0">
              <a:solidFill>
                <a:prstClr val="white"/>
              </a:solidFill>
              <a:latin typeface="Poppins" panose="00000500000000000000" pitchFamily="50" charset="0"/>
              <a:cs typeface="Poppins" panose="00000500000000000000" pitchFamily="50" charset="0"/>
            </a:endParaRPr>
          </a:p>
          <a:p>
            <a:pPr algn="ctr">
              <a:defRPr/>
            </a:pPr>
            <a:r>
              <a:rPr lang="es-CO" sz="1100" b="1" dirty="0">
                <a:solidFill>
                  <a:prstClr val="white"/>
                </a:solidFill>
                <a:latin typeface="Poppins" panose="00000500000000000000" pitchFamily="50" charset="0"/>
                <a:cs typeface="Poppins" panose="00000500000000000000" pitchFamily="50" charset="0"/>
              </a:rPr>
              <a:t>≥  85</a:t>
            </a:r>
            <a:r>
              <a:rPr lang="es-CO" sz="1400" b="1" dirty="0">
                <a:solidFill>
                  <a:prstClr val="white"/>
                </a:solidFill>
                <a:latin typeface="Poppins" panose="00000500000000000000" pitchFamily="50" charset="0"/>
                <a:cs typeface="Poppins" panose="00000500000000000000" pitchFamily="50" charset="0"/>
              </a:rPr>
              <a:t> </a:t>
            </a:r>
          </a:p>
        </p:txBody>
      </p:sp>
      <p:sp>
        <p:nvSpPr>
          <p:cNvPr id="9" name="CuadroTexto 8">
            <a:extLst>
              <a:ext uri="{FF2B5EF4-FFF2-40B4-BE49-F238E27FC236}">
                <a16:creationId xmlns="" xmlns:a16="http://schemas.microsoft.com/office/drawing/2014/main" id="{18A1A3FD-03A9-9FCE-18EA-B4CF2EF00F6D}"/>
              </a:ext>
            </a:extLst>
          </p:cNvPr>
          <p:cNvSpPr txBox="1"/>
          <p:nvPr/>
        </p:nvSpPr>
        <p:spPr>
          <a:xfrm>
            <a:off x="10404931" y="2867440"/>
            <a:ext cx="1241202" cy="423193"/>
          </a:xfrm>
          <a:prstGeom prst="rect">
            <a:avLst/>
          </a:prstGeom>
          <a:noFill/>
        </p:spPr>
        <p:txBody>
          <a:bodyPr wrap="square" rtlCol="0">
            <a:spAutoFit/>
          </a:bodyPr>
          <a:lstStyle/>
          <a:p>
            <a:pPr algn="ctr">
              <a:defRPr/>
            </a:pPr>
            <a:r>
              <a:rPr lang="es-CO" sz="1050" b="1" dirty="0">
                <a:solidFill>
                  <a:prstClr val="white"/>
                </a:solidFill>
                <a:latin typeface="Poppins" panose="00000500000000000000" pitchFamily="50" charset="0"/>
                <a:cs typeface="Poppins" panose="00000500000000000000" pitchFamily="50" charset="0"/>
              </a:rPr>
              <a:t>Mata anual  </a:t>
            </a:r>
            <a:r>
              <a:rPr lang="es-CO" sz="1100" b="1" dirty="0">
                <a:solidFill>
                  <a:prstClr val="white"/>
                </a:solidFill>
                <a:latin typeface="Poppins" panose="00000500000000000000" pitchFamily="50" charset="0"/>
                <a:cs typeface="Poppins" panose="00000500000000000000" pitchFamily="50" charset="0"/>
              </a:rPr>
              <a:t>65%</a:t>
            </a:r>
            <a:endParaRPr lang="es-MX" sz="1050" b="1" dirty="0">
              <a:solidFill>
                <a:prstClr val="white"/>
              </a:solidFill>
              <a:latin typeface="Poppins" panose="00000500000000000000" pitchFamily="50" charset="0"/>
              <a:cs typeface="Poppins" panose="00000500000000000000" pitchFamily="50" charset="0"/>
            </a:endParaRPr>
          </a:p>
        </p:txBody>
      </p:sp>
      <p:sp>
        <p:nvSpPr>
          <p:cNvPr id="3" name="CuadroTexto 2">
            <a:extLst>
              <a:ext uri="{FF2B5EF4-FFF2-40B4-BE49-F238E27FC236}">
                <a16:creationId xmlns="" xmlns:a16="http://schemas.microsoft.com/office/drawing/2014/main" id="{9548EF05-6D9E-2AE8-6F96-59F57E89A179}"/>
              </a:ext>
            </a:extLst>
          </p:cNvPr>
          <p:cNvSpPr txBox="1"/>
          <p:nvPr/>
        </p:nvSpPr>
        <p:spPr>
          <a:xfrm>
            <a:off x="278199" y="315060"/>
            <a:ext cx="7686357" cy="461665"/>
          </a:xfrm>
          <a:prstGeom prst="rect">
            <a:avLst/>
          </a:prstGeom>
          <a:noFill/>
        </p:spPr>
        <p:txBody>
          <a:bodyPr wrap="square" rtlCol="0">
            <a:spAutoFit/>
          </a:bodyPr>
          <a:lstStyle/>
          <a:p>
            <a:pPr>
              <a:defRPr/>
            </a:pPr>
            <a:r>
              <a:rPr lang="es-ES" sz="2400" b="1" dirty="0">
                <a:solidFill>
                  <a:prstClr val="black">
                    <a:lumMod val="50000"/>
                    <a:lumOff val="50000"/>
                  </a:prstClr>
                </a:solidFill>
                <a:latin typeface="Poppins" panose="00000500000000000000" pitchFamily="50" charset="0"/>
                <a:cs typeface="Poppins" panose="00000500000000000000" pitchFamily="50" charset="0"/>
              </a:rPr>
              <a:t>Tamizaje </a:t>
            </a:r>
            <a:r>
              <a:rPr lang="es-ES" sz="2400" b="1" dirty="0">
                <a:solidFill>
                  <a:srgbClr val="A1C90E"/>
                </a:solidFill>
                <a:latin typeface="Poppins" panose="00000500000000000000" pitchFamily="2" charset="0"/>
                <a:cs typeface="Poppins" panose="00000500000000000000" pitchFamily="2" charset="0"/>
              </a:rPr>
              <a:t>para cáncer de mama: Mamografía</a:t>
            </a:r>
          </a:p>
        </p:txBody>
      </p:sp>
      <p:sp>
        <p:nvSpPr>
          <p:cNvPr id="8" name="CuadroTexto 7">
            <a:extLst>
              <a:ext uri="{FF2B5EF4-FFF2-40B4-BE49-F238E27FC236}">
                <a16:creationId xmlns="" xmlns:a16="http://schemas.microsoft.com/office/drawing/2014/main" id="{95F0B79C-1EC0-5B8C-08A9-27238FA10423}"/>
              </a:ext>
            </a:extLst>
          </p:cNvPr>
          <p:cNvSpPr txBox="1"/>
          <p:nvPr/>
        </p:nvSpPr>
        <p:spPr>
          <a:xfrm>
            <a:off x="381784" y="887983"/>
            <a:ext cx="7943850" cy="307777"/>
          </a:xfrm>
          <a:prstGeom prst="rect">
            <a:avLst/>
          </a:prstGeom>
          <a:noFill/>
        </p:spPr>
        <p:txBody>
          <a:bodyPr wrap="square" rtlCol="0">
            <a:spAutoFit/>
          </a:bodyPr>
          <a:lstStyle/>
          <a:p>
            <a:pPr>
              <a:defRPr/>
            </a:pPr>
            <a:r>
              <a:rPr lang="es-CO" sz="1400" b="1" dirty="0">
                <a:solidFill>
                  <a:prstClr val="black">
                    <a:lumMod val="50000"/>
                    <a:lumOff val="50000"/>
                  </a:prstClr>
                </a:solidFill>
                <a:latin typeface="Poppins" panose="00000500000000000000" pitchFamily="2" charset="0"/>
                <a:cs typeface="Poppins" panose="00000500000000000000" pitchFamily="2" charset="0"/>
              </a:rPr>
              <a:t>Tamizaje para cáncer de mama por mamografía en mujeres de 50 a 69 años</a:t>
            </a:r>
            <a:endParaRPr lang="es-CO" sz="1400" dirty="0">
              <a:solidFill>
                <a:prstClr val="black"/>
              </a:solidFill>
              <a:latin typeface="Poppins" panose="00000500000000000000" pitchFamily="2" charset="0"/>
              <a:cs typeface="Poppins" panose="00000500000000000000" pitchFamily="2" charset="0"/>
            </a:endParaRPr>
          </a:p>
        </p:txBody>
      </p:sp>
      <p:sp>
        <p:nvSpPr>
          <p:cNvPr id="10" name="Hexágono 9">
            <a:extLst>
              <a:ext uri="{FF2B5EF4-FFF2-40B4-BE49-F238E27FC236}">
                <a16:creationId xmlns="" xmlns:a16="http://schemas.microsoft.com/office/drawing/2014/main" id="{7B260974-2B9A-A6EE-30D5-676F36018B1F}"/>
              </a:ext>
            </a:extLst>
          </p:cNvPr>
          <p:cNvSpPr/>
          <p:nvPr/>
        </p:nvSpPr>
        <p:spPr>
          <a:xfrm>
            <a:off x="9880943" y="2218251"/>
            <a:ext cx="1587733" cy="1438754"/>
          </a:xfrm>
          <a:prstGeom prst="hexagon">
            <a:avLst/>
          </a:prstGeom>
          <a:solidFill>
            <a:srgbClr val="1A56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ES" sz="1200" b="1" dirty="0">
                <a:solidFill>
                  <a:prstClr val="white"/>
                </a:solidFill>
                <a:latin typeface="Poppins" panose="00000500000000000000" pitchFamily="50" charset="0"/>
                <a:cs typeface="Poppins" panose="00000500000000000000" pitchFamily="50" charset="0"/>
              </a:rPr>
              <a:t>Meta anual</a:t>
            </a:r>
            <a:endParaRPr lang="es-CO" sz="1200" b="1" dirty="0">
              <a:solidFill>
                <a:prstClr val="white"/>
              </a:solidFill>
              <a:latin typeface="Poppins" panose="00000500000000000000" pitchFamily="50" charset="0"/>
              <a:cs typeface="Poppins" panose="00000500000000000000" pitchFamily="50" charset="0"/>
            </a:endParaRPr>
          </a:p>
          <a:p>
            <a:pPr algn="ctr">
              <a:defRPr/>
            </a:pPr>
            <a:r>
              <a:rPr lang="es-CO" sz="1200" b="1" dirty="0">
                <a:solidFill>
                  <a:prstClr val="white"/>
                </a:solidFill>
                <a:latin typeface="Poppins" panose="00000500000000000000" pitchFamily="50" charset="0"/>
                <a:cs typeface="Poppins" panose="00000500000000000000" pitchFamily="50" charset="0"/>
              </a:rPr>
              <a:t>≥ 70% </a:t>
            </a:r>
          </a:p>
        </p:txBody>
      </p:sp>
      <p:sp>
        <p:nvSpPr>
          <p:cNvPr id="4" name="CuadroTexto 3">
            <a:extLst>
              <a:ext uri="{FF2B5EF4-FFF2-40B4-BE49-F238E27FC236}">
                <a16:creationId xmlns="" xmlns:a16="http://schemas.microsoft.com/office/drawing/2014/main" id="{3CD50C56-C2BC-6236-6568-BEB78441FDAE}"/>
              </a:ext>
            </a:extLst>
          </p:cNvPr>
          <p:cNvSpPr txBox="1"/>
          <p:nvPr/>
        </p:nvSpPr>
        <p:spPr>
          <a:xfrm>
            <a:off x="9521504" y="4603445"/>
            <a:ext cx="2306612" cy="1200329"/>
          </a:xfrm>
          <a:prstGeom prst="rect">
            <a:avLst/>
          </a:prstGeom>
          <a:noFill/>
        </p:spPr>
        <p:txBody>
          <a:bodyPr wrap="square" rtlCol="0">
            <a:spAutoFit/>
          </a:bodyPr>
          <a:lstStyle/>
          <a:p>
            <a:pPr algn="ctr">
              <a:defRPr/>
            </a:pPr>
            <a:r>
              <a:rPr lang="es-CO" sz="1200" dirty="0">
                <a:solidFill>
                  <a:prstClr val="black">
                    <a:lumMod val="50000"/>
                    <a:lumOff val="50000"/>
                  </a:prstClr>
                </a:solidFill>
                <a:latin typeface="Poppins" panose="00000500000000000000" pitchFamily="2" charset="0"/>
                <a:cs typeface="Poppins" panose="00000500000000000000" pitchFamily="2" charset="0"/>
              </a:rPr>
              <a:t>La vigencia de la mamografía es de 2 años por lo que al realizar un rastreo desde el 2021 se logra una cobertura del 65%</a:t>
            </a:r>
          </a:p>
        </p:txBody>
      </p:sp>
      <p:pic>
        <p:nvPicPr>
          <p:cNvPr id="11" name="Imagen 10">
            <a:extLst>
              <a:ext uri="{FF2B5EF4-FFF2-40B4-BE49-F238E27FC236}">
                <a16:creationId xmlns="" xmlns:a16="http://schemas.microsoft.com/office/drawing/2014/main" id="{B3F84DDE-806B-3897-4438-3A147D974243}"/>
              </a:ext>
            </a:extLst>
          </p:cNvPr>
          <p:cNvPicPr>
            <a:picLocks noChangeAspect="1"/>
          </p:cNvPicPr>
          <p:nvPr/>
        </p:nvPicPr>
        <p:blipFill>
          <a:blip r:embed="rId4"/>
          <a:stretch>
            <a:fillRect/>
          </a:stretch>
        </p:blipFill>
        <p:spPr>
          <a:xfrm>
            <a:off x="363884" y="1417148"/>
            <a:ext cx="8420655" cy="5057775"/>
          </a:xfrm>
          <a:prstGeom prst="rect">
            <a:avLst/>
          </a:prstGeom>
        </p:spPr>
      </p:pic>
    </p:spTree>
    <p:extLst>
      <p:ext uri="{BB962C8B-B14F-4D97-AF65-F5344CB8AC3E}">
        <p14:creationId xmlns:p14="http://schemas.microsoft.com/office/powerpoint/2010/main" val="346697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descr="Imagen que contiene Logotipo&#10;&#10;Descripción generada automáticamente">
            <a:extLst>
              <a:ext uri="{FF2B5EF4-FFF2-40B4-BE49-F238E27FC236}">
                <a16:creationId xmlns="" xmlns:a16="http://schemas.microsoft.com/office/drawing/2014/main" id="{D8D7838A-CE79-F28C-2FAC-0DD527FBF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sp>
        <p:nvSpPr>
          <p:cNvPr id="2" name="CuadroTexto 1">
            <a:extLst>
              <a:ext uri="{FF2B5EF4-FFF2-40B4-BE49-F238E27FC236}">
                <a16:creationId xmlns="" xmlns:a16="http://schemas.microsoft.com/office/drawing/2014/main" id="{092A2301-83D6-B01F-5BE8-6CC6BE22450B}"/>
              </a:ext>
            </a:extLst>
          </p:cNvPr>
          <p:cNvSpPr txBox="1"/>
          <p:nvPr/>
        </p:nvSpPr>
        <p:spPr>
          <a:xfrm>
            <a:off x="278200" y="6647942"/>
            <a:ext cx="6093500" cy="210058"/>
          </a:xfrm>
          <a:prstGeom prst="rect">
            <a:avLst/>
          </a:prstGeom>
          <a:noFill/>
        </p:spPr>
        <p:txBody>
          <a:bodyPr wrap="square" lIns="91440" tIns="45720" rIns="91440" bIns="45720" anchor="t">
            <a:spAutoFit/>
          </a:bodyPr>
          <a:lstStyle/>
          <a:p>
            <a:pPr>
              <a:lnSpc>
                <a:spcPct val="115000"/>
              </a:lnSpc>
              <a:spcAft>
                <a:spcPts val="1000"/>
              </a:spcAft>
              <a:defRPr/>
            </a:pPr>
            <a:r>
              <a:rPr lang="es-CO" sz="700" i="1" dirty="0">
                <a:solidFill>
                  <a:prstClr val="black"/>
                </a:solidFill>
                <a:ea typeface="Calibri" panose="020F0502020204030204" pitchFamily="34" charset="0"/>
                <a:cs typeface="Arial" panose="020B0604020202020204" pitchFamily="34" charset="0"/>
              </a:rPr>
              <a:t>Fuente: Gestión de información (RIPS-CUPS-202-base de datos de laboratorios) aplicadas EPS delagente marzo 2024</a:t>
            </a:r>
            <a:endParaRPr lang="es-CO" sz="700" dirty="0">
              <a:solidFill>
                <a:prstClr val="black"/>
              </a:solidFill>
              <a:latin typeface="Poppins "/>
              <a:ea typeface="Calibri"/>
              <a:cs typeface="Calibri"/>
            </a:endParaRPr>
          </a:p>
        </p:txBody>
      </p:sp>
      <p:sp>
        <p:nvSpPr>
          <p:cNvPr id="7" name="CuadroTexto 6">
            <a:extLst>
              <a:ext uri="{FF2B5EF4-FFF2-40B4-BE49-F238E27FC236}">
                <a16:creationId xmlns="" xmlns:a16="http://schemas.microsoft.com/office/drawing/2014/main" id="{14E4A253-164D-F2FD-B5D9-4CBA0F121DE6}"/>
              </a:ext>
            </a:extLst>
          </p:cNvPr>
          <p:cNvSpPr txBox="1"/>
          <p:nvPr/>
        </p:nvSpPr>
        <p:spPr>
          <a:xfrm>
            <a:off x="10601493" y="2937628"/>
            <a:ext cx="1100411" cy="492443"/>
          </a:xfrm>
          <a:prstGeom prst="rect">
            <a:avLst/>
          </a:prstGeom>
          <a:noFill/>
        </p:spPr>
        <p:txBody>
          <a:bodyPr wrap="square" rtlCol="0">
            <a:spAutoFit/>
          </a:bodyPr>
          <a:lstStyle/>
          <a:p>
            <a:pPr algn="ctr">
              <a:defRPr/>
            </a:pPr>
            <a:r>
              <a:rPr lang="es-ES" sz="1100" b="1" dirty="0">
                <a:solidFill>
                  <a:prstClr val="white"/>
                </a:solidFill>
                <a:latin typeface="Poppins" panose="00000500000000000000" pitchFamily="50" charset="0"/>
                <a:cs typeface="Poppins" panose="00000500000000000000" pitchFamily="50" charset="0"/>
              </a:rPr>
              <a:t>Meta anual</a:t>
            </a:r>
            <a:endParaRPr lang="es-CO" sz="1100" b="1" dirty="0">
              <a:solidFill>
                <a:prstClr val="white"/>
              </a:solidFill>
              <a:latin typeface="Poppins" panose="00000500000000000000" pitchFamily="50" charset="0"/>
              <a:cs typeface="Poppins" panose="00000500000000000000" pitchFamily="50" charset="0"/>
            </a:endParaRPr>
          </a:p>
          <a:p>
            <a:pPr algn="ctr">
              <a:defRPr/>
            </a:pPr>
            <a:r>
              <a:rPr lang="es-CO" sz="1100" b="1" dirty="0">
                <a:solidFill>
                  <a:prstClr val="white"/>
                </a:solidFill>
                <a:latin typeface="Poppins" panose="00000500000000000000" pitchFamily="50" charset="0"/>
                <a:cs typeface="Poppins" panose="00000500000000000000" pitchFamily="50" charset="0"/>
              </a:rPr>
              <a:t>≥  85</a:t>
            </a:r>
            <a:r>
              <a:rPr lang="es-CO" sz="1400" b="1" dirty="0">
                <a:solidFill>
                  <a:prstClr val="white"/>
                </a:solidFill>
                <a:latin typeface="Poppins" panose="00000500000000000000" pitchFamily="50" charset="0"/>
                <a:cs typeface="Poppins" panose="00000500000000000000" pitchFamily="50" charset="0"/>
              </a:rPr>
              <a:t> </a:t>
            </a:r>
          </a:p>
        </p:txBody>
      </p:sp>
      <p:sp>
        <p:nvSpPr>
          <p:cNvPr id="9" name="CuadroTexto 8">
            <a:extLst>
              <a:ext uri="{FF2B5EF4-FFF2-40B4-BE49-F238E27FC236}">
                <a16:creationId xmlns="" xmlns:a16="http://schemas.microsoft.com/office/drawing/2014/main" id="{18A1A3FD-03A9-9FCE-18EA-B4CF2EF00F6D}"/>
              </a:ext>
            </a:extLst>
          </p:cNvPr>
          <p:cNvSpPr txBox="1"/>
          <p:nvPr/>
        </p:nvSpPr>
        <p:spPr>
          <a:xfrm>
            <a:off x="10404931" y="2867440"/>
            <a:ext cx="1241202" cy="423193"/>
          </a:xfrm>
          <a:prstGeom prst="rect">
            <a:avLst/>
          </a:prstGeom>
          <a:noFill/>
        </p:spPr>
        <p:txBody>
          <a:bodyPr wrap="square" rtlCol="0">
            <a:spAutoFit/>
          </a:bodyPr>
          <a:lstStyle/>
          <a:p>
            <a:pPr algn="ctr">
              <a:defRPr/>
            </a:pPr>
            <a:r>
              <a:rPr lang="es-CO" sz="1050" b="1" dirty="0">
                <a:solidFill>
                  <a:prstClr val="white"/>
                </a:solidFill>
                <a:latin typeface="Poppins" panose="00000500000000000000" pitchFamily="50" charset="0"/>
                <a:cs typeface="Poppins" panose="00000500000000000000" pitchFamily="50" charset="0"/>
              </a:rPr>
              <a:t>Mata anual  </a:t>
            </a:r>
            <a:r>
              <a:rPr lang="es-CO" sz="1100" b="1" dirty="0">
                <a:solidFill>
                  <a:prstClr val="white"/>
                </a:solidFill>
                <a:latin typeface="Poppins" panose="00000500000000000000" pitchFamily="50" charset="0"/>
                <a:cs typeface="Poppins" panose="00000500000000000000" pitchFamily="50" charset="0"/>
              </a:rPr>
              <a:t>65%</a:t>
            </a:r>
            <a:endParaRPr lang="es-MX" sz="1050" b="1" dirty="0">
              <a:solidFill>
                <a:prstClr val="white"/>
              </a:solidFill>
              <a:latin typeface="Poppins" panose="00000500000000000000" pitchFamily="50" charset="0"/>
              <a:cs typeface="Poppins" panose="00000500000000000000" pitchFamily="50" charset="0"/>
            </a:endParaRPr>
          </a:p>
        </p:txBody>
      </p:sp>
      <p:sp>
        <p:nvSpPr>
          <p:cNvPr id="4" name="CuadroTexto 3">
            <a:extLst>
              <a:ext uri="{FF2B5EF4-FFF2-40B4-BE49-F238E27FC236}">
                <a16:creationId xmlns="" xmlns:a16="http://schemas.microsoft.com/office/drawing/2014/main" id="{F359459E-D233-5440-BEAB-C5441DB96F27}"/>
              </a:ext>
            </a:extLst>
          </p:cNvPr>
          <p:cNvSpPr txBox="1"/>
          <p:nvPr/>
        </p:nvSpPr>
        <p:spPr>
          <a:xfrm>
            <a:off x="278200" y="350556"/>
            <a:ext cx="8627261" cy="461665"/>
          </a:xfrm>
          <a:prstGeom prst="rect">
            <a:avLst/>
          </a:prstGeom>
          <a:noFill/>
        </p:spPr>
        <p:txBody>
          <a:bodyPr wrap="square" rtlCol="0">
            <a:spAutoFit/>
          </a:bodyPr>
          <a:lstStyle/>
          <a:p>
            <a:pPr>
              <a:defRPr/>
            </a:pPr>
            <a:r>
              <a:rPr lang="es-ES" sz="2400" b="1" dirty="0">
                <a:solidFill>
                  <a:prstClr val="black">
                    <a:lumMod val="50000"/>
                    <a:lumOff val="50000"/>
                  </a:prstClr>
                </a:solidFill>
                <a:latin typeface="Poppins" panose="00000500000000000000" pitchFamily="50" charset="0"/>
                <a:cs typeface="Poppins" panose="00000500000000000000" pitchFamily="50" charset="0"/>
              </a:rPr>
              <a:t>Tamizaje </a:t>
            </a:r>
            <a:r>
              <a:rPr lang="es-ES" sz="2400" b="1" dirty="0">
                <a:solidFill>
                  <a:srgbClr val="A1C90E"/>
                </a:solidFill>
                <a:latin typeface="Poppins" panose="00000500000000000000" pitchFamily="2" charset="0"/>
                <a:cs typeface="Poppins" panose="00000500000000000000" pitchFamily="2" charset="0"/>
              </a:rPr>
              <a:t>para cáncer de colon y recto: sangre oculta</a:t>
            </a:r>
          </a:p>
        </p:txBody>
      </p:sp>
      <p:sp>
        <p:nvSpPr>
          <p:cNvPr id="5" name="CuadroTexto 4">
            <a:extLst>
              <a:ext uri="{FF2B5EF4-FFF2-40B4-BE49-F238E27FC236}">
                <a16:creationId xmlns="" xmlns:a16="http://schemas.microsoft.com/office/drawing/2014/main" id="{0AE9F534-7991-F011-CAD5-2B352417237A}"/>
              </a:ext>
            </a:extLst>
          </p:cNvPr>
          <p:cNvSpPr txBox="1"/>
          <p:nvPr/>
        </p:nvSpPr>
        <p:spPr>
          <a:xfrm>
            <a:off x="278200" y="812221"/>
            <a:ext cx="7157667" cy="307777"/>
          </a:xfrm>
          <a:prstGeom prst="rect">
            <a:avLst/>
          </a:prstGeom>
          <a:noFill/>
        </p:spPr>
        <p:txBody>
          <a:bodyPr wrap="square" rtlCol="0">
            <a:spAutoFit/>
          </a:bodyPr>
          <a:lstStyle/>
          <a:p>
            <a:pPr>
              <a:defRPr/>
            </a:pPr>
            <a:r>
              <a:rPr lang="es-CO" sz="1400" b="1" dirty="0">
                <a:solidFill>
                  <a:prstClr val="black">
                    <a:lumMod val="50000"/>
                    <a:lumOff val="50000"/>
                  </a:prstClr>
                </a:solidFill>
                <a:latin typeface="Poppins SemiBold" panose="00000700000000000000"/>
                <a:cs typeface="Poppins SemiBold" panose="00000700000000000000" pitchFamily="2" charset="0"/>
              </a:rPr>
              <a:t>Tamizaje para cáncer de colon y recto en hombres y mujeres de 50 a 75 años</a:t>
            </a:r>
            <a:endParaRPr lang="es-MX" sz="1400" dirty="0">
              <a:solidFill>
                <a:prstClr val="black"/>
              </a:solidFill>
            </a:endParaRPr>
          </a:p>
        </p:txBody>
      </p:sp>
      <p:sp>
        <p:nvSpPr>
          <p:cNvPr id="6" name="Hexágono 5">
            <a:extLst>
              <a:ext uri="{FF2B5EF4-FFF2-40B4-BE49-F238E27FC236}">
                <a16:creationId xmlns="" xmlns:a16="http://schemas.microsoft.com/office/drawing/2014/main" id="{590194D1-D59E-9D62-48F6-579B3870E17A}"/>
              </a:ext>
            </a:extLst>
          </p:cNvPr>
          <p:cNvSpPr/>
          <p:nvPr/>
        </p:nvSpPr>
        <p:spPr>
          <a:xfrm>
            <a:off x="10150967" y="2565907"/>
            <a:ext cx="1595515" cy="1339111"/>
          </a:xfrm>
          <a:prstGeom prst="hexagon">
            <a:avLst/>
          </a:prstGeom>
          <a:solidFill>
            <a:srgbClr val="A1C90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ES" sz="1200" b="1" dirty="0">
                <a:solidFill>
                  <a:prstClr val="white"/>
                </a:solidFill>
                <a:latin typeface="Poppins" panose="00000500000000000000" pitchFamily="50" charset="0"/>
                <a:cs typeface="Poppins" panose="00000500000000000000" pitchFamily="50" charset="0"/>
              </a:rPr>
              <a:t>Meta anual</a:t>
            </a:r>
            <a:endParaRPr lang="es-CO" sz="1200" b="1" dirty="0">
              <a:solidFill>
                <a:prstClr val="white"/>
              </a:solidFill>
              <a:latin typeface="Poppins" panose="00000500000000000000" pitchFamily="50" charset="0"/>
              <a:cs typeface="Poppins" panose="00000500000000000000" pitchFamily="50" charset="0"/>
            </a:endParaRPr>
          </a:p>
          <a:p>
            <a:pPr algn="ctr">
              <a:defRPr/>
            </a:pPr>
            <a:r>
              <a:rPr lang="es-CO" sz="1200" b="1" dirty="0">
                <a:solidFill>
                  <a:prstClr val="white"/>
                </a:solidFill>
                <a:latin typeface="Poppins" panose="00000500000000000000" pitchFamily="50" charset="0"/>
                <a:cs typeface="Poppins" panose="00000500000000000000" pitchFamily="50" charset="0"/>
              </a:rPr>
              <a:t>≥ 60% </a:t>
            </a:r>
          </a:p>
        </p:txBody>
      </p:sp>
      <p:sp>
        <p:nvSpPr>
          <p:cNvPr id="3" name="CuadroTexto 2">
            <a:extLst>
              <a:ext uri="{FF2B5EF4-FFF2-40B4-BE49-F238E27FC236}">
                <a16:creationId xmlns="" xmlns:a16="http://schemas.microsoft.com/office/drawing/2014/main" id="{BDB21FB1-1D34-C5E3-4A50-3A2C22C2E90D}"/>
              </a:ext>
            </a:extLst>
          </p:cNvPr>
          <p:cNvSpPr txBox="1"/>
          <p:nvPr/>
        </p:nvSpPr>
        <p:spPr>
          <a:xfrm>
            <a:off x="10150967" y="4645258"/>
            <a:ext cx="1595515" cy="1015663"/>
          </a:xfrm>
          <a:prstGeom prst="rect">
            <a:avLst/>
          </a:prstGeom>
          <a:noFill/>
        </p:spPr>
        <p:txBody>
          <a:bodyPr wrap="square" rtlCol="0">
            <a:spAutoFit/>
          </a:bodyPr>
          <a:lstStyle/>
          <a:p>
            <a:pPr algn="ctr">
              <a:defRPr/>
            </a:pPr>
            <a:r>
              <a:rPr lang="es-CO" sz="1200" dirty="0">
                <a:solidFill>
                  <a:prstClr val="black">
                    <a:lumMod val="50000"/>
                    <a:lumOff val="50000"/>
                  </a:prstClr>
                </a:solidFill>
                <a:latin typeface="Poppins" panose="00000500000000000000" pitchFamily="2" charset="0"/>
                <a:cs typeface="Poppins" panose="00000500000000000000" pitchFamily="2" charset="0"/>
              </a:rPr>
              <a:t>Para este indicador la vigencia de los resultados son 2 años</a:t>
            </a:r>
          </a:p>
        </p:txBody>
      </p:sp>
      <p:pic>
        <p:nvPicPr>
          <p:cNvPr id="8" name="Imagen 7">
            <a:extLst>
              <a:ext uri="{FF2B5EF4-FFF2-40B4-BE49-F238E27FC236}">
                <a16:creationId xmlns="" xmlns:a16="http://schemas.microsoft.com/office/drawing/2014/main" id="{AF78C9DF-36A0-01A1-D792-0717D6682E40}"/>
              </a:ext>
            </a:extLst>
          </p:cNvPr>
          <p:cNvPicPr>
            <a:picLocks noChangeAspect="1"/>
          </p:cNvPicPr>
          <p:nvPr/>
        </p:nvPicPr>
        <p:blipFill>
          <a:blip r:embed="rId4"/>
          <a:stretch>
            <a:fillRect/>
          </a:stretch>
        </p:blipFill>
        <p:spPr>
          <a:xfrm>
            <a:off x="226177" y="1429584"/>
            <a:ext cx="9154576" cy="5077860"/>
          </a:xfrm>
          <a:prstGeom prst="rect">
            <a:avLst/>
          </a:prstGeom>
        </p:spPr>
      </p:pic>
    </p:spTree>
    <p:extLst>
      <p:ext uri="{BB962C8B-B14F-4D97-AF65-F5344CB8AC3E}">
        <p14:creationId xmlns:p14="http://schemas.microsoft.com/office/powerpoint/2010/main" val="381801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Imagen que contiene Logotipo&#10;&#10;Descripción generada automáticamente">
            <a:extLst>
              <a:ext uri="{FF2B5EF4-FFF2-40B4-BE49-F238E27FC236}">
                <a16:creationId xmlns="" xmlns:a16="http://schemas.microsoft.com/office/drawing/2014/main" id="{999EB3EF-3457-1875-3FC1-D93E0C342978}"/>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48850" y="520700"/>
            <a:ext cx="2322950" cy="485098"/>
          </a:xfrm>
          <a:prstGeom prst="rect">
            <a:avLst/>
          </a:prstGeom>
        </p:spPr>
      </p:pic>
      <p:sp>
        <p:nvSpPr>
          <p:cNvPr id="5" name="CuadroTexto 4">
            <a:extLst>
              <a:ext uri="{FF2B5EF4-FFF2-40B4-BE49-F238E27FC236}">
                <a16:creationId xmlns="" xmlns:a16="http://schemas.microsoft.com/office/drawing/2014/main" id="{84D43BD3-E52B-A1C6-CE31-CAB93C1CB61C}"/>
              </a:ext>
            </a:extLst>
          </p:cNvPr>
          <p:cNvSpPr txBox="1"/>
          <p:nvPr/>
        </p:nvSpPr>
        <p:spPr>
          <a:xfrm>
            <a:off x="2971800" y="3088247"/>
            <a:ext cx="6494929" cy="1374735"/>
          </a:xfrm>
          <a:prstGeom prst="rect">
            <a:avLst/>
          </a:prstGeom>
          <a:noFill/>
        </p:spPr>
        <p:txBody>
          <a:bodyPr wrap="square" rtlCol="0">
            <a:spAutoFit/>
          </a:bodyPr>
          <a:lstStyle/>
          <a:p>
            <a:pPr algn="ctr">
              <a:lnSpc>
                <a:spcPts val="5000"/>
              </a:lnSpc>
            </a:pPr>
            <a:r>
              <a:rPr lang="es-ES" sz="4800" b="1" dirty="0" smtClean="0">
                <a:solidFill>
                  <a:schemeClr val="bg1"/>
                </a:solidFill>
                <a:latin typeface="Poppins" panose="00000500000000000000" pitchFamily="2" charset="0"/>
                <a:cs typeface="Poppins" panose="00000500000000000000" pitchFamily="2" charset="0"/>
              </a:rPr>
              <a:t>2. Prestaciones de Servicios de Salud</a:t>
            </a:r>
            <a:endParaRPr lang="en-US" sz="4800" b="1" dirty="0">
              <a:solidFill>
                <a:srgbClr val="006837"/>
              </a:solidFill>
              <a:latin typeface="Poppins" panose="00000500000000000000" pitchFamily="2" charset="0"/>
              <a:cs typeface="Poppins" panose="00000500000000000000" pitchFamily="2" charset="0"/>
            </a:endParaRPr>
          </a:p>
        </p:txBody>
      </p:sp>
      <p:grpSp>
        <p:nvGrpSpPr>
          <p:cNvPr id="16" name="Grupo 15">
            <a:extLst>
              <a:ext uri="{FF2B5EF4-FFF2-40B4-BE49-F238E27FC236}">
                <a16:creationId xmlns="" xmlns:a16="http://schemas.microsoft.com/office/drawing/2014/main" id="{DC8C98B6-8A51-56F2-1455-7F91925B80FC}"/>
              </a:ext>
            </a:extLst>
          </p:cNvPr>
          <p:cNvGrpSpPr/>
          <p:nvPr/>
        </p:nvGrpSpPr>
        <p:grpSpPr>
          <a:xfrm>
            <a:off x="226178" y="5634011"/>
            <a:ext cx="11739645" cy="965809"/>
            <a:chOff x="278200" y="5634011"/>
            <a:chExt cx="11739645" cy="965809"/>
          </a:xfrm>
        </p:grpSpPr>
        <p:pic>
          <p:nvPicPr>
            <p:cNvPr id="18" name="Imagen 17">
              <a:extLst>
                <a:ext uri="{FF2B5EF4-FFF2-40B4-BE49-F238E27FC236}">
                  <a16:creationId xmlns="" xmlns:a16="http://schemas.microsoft.com/office/drawing/2014/main" id="{201EF026-9D77-5105-CBE5-884772A7821B}"/>
                </a:ext>
              </a:extLst>
            </p:cNvPr>
            <p:cNvPicPr>
              <a:picLocks noChangeAspect="1"/>
            </p:cNvPicPr>
            <p:nvPr/>
          </p:nvPicPr>
          <p:blipFill>
            <a:blip r:embed="rId4" cstate="print">
              <a:alphaModFix/>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rot="16200000">
              <a:off x="11524299" y="6023512"/>
              <a:ext cx="883048" cy="104045"/>
            </a:xfrm>
            <a:prstGeom prst="rect">
              <a:avLst/>
            </a:prstGeom>
          </p:spPr>
        </p:pic>
        <p:pic>
          <p:nvPicPr>
            <p:cNvPr id="19" name="Imagen 18" descr="Forma&#10;&#10;Descripción generada automáticamente con confianza media">
              <a:extLst>
                <a:ext uri="{FF2B5EF4-FFF2-40B4-BE49-F238E27FC236}">
                  <a16:creationId xmlns="" xmlns:a16="http://schemas.microsoft.com/office/drawing/2014/main" id="{D654DEE9-BFAC-A23E-285F-F5CBFEF18E04}"/>
                </a:ext>
              </a:extLst>
            </p:cNvPr>
            <p:cNvPicPr>
              <a:picLocks noChangeAspect="1"/>
            </p:cNvPicPr>
            <p:nvPr/>
          </p:nvPicPr>
          <p:blipFill>
            <a:blip r:embed="rId6" cstate="print">
              <a:alphaModFix/>
              <a:lum bright="70000" contrast="-70000"/>
              <a:extLst>
                <a:ext uri="{28A0092B-C50C-407E-A947-70E740481C1C}">
                  <a14:useLocalDpi xmlns:a14="http://schemas.microsoft.com/office/drawing/2010/main" val="0"/>
                </a:ext>
              </a:extLst>
            </a:blip>
            <a:stretch>
              <a:fillRect/>
            </a:stretch>
          </p:blipFill>
          <p:spPr>
            <a:xfrm>
              <a:off x="278200" y="6434298"/>
              <a:ext cx="845345" cy="165522"/>
            </a:xfrm>
            <a:prstGeom prst="rect">
              <a:avLst/>
            </a:prstGeom>
          </p:spPr>
        </p:pic>
      </p:grpSp>
    </p:spTree>
    <p:extLst>
      <p:ext uri="{BB962C8B-B14F-4D97-AF65-F5344CB8AC3E}">
        <p14:creationId xmlns:p14="http://schemas.microsoft.com/office/powerpoint/2010/main" val="3651545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FD6B7DAF-298C-F140-86DE-B243A0570232}"/>
              </a:ext>
            </a:extLst>
          </p:cNvPr>
          <p:cNvSpPr/>
          <p:nvPr/>
        </p:nvSpPr>
        <p:spPr>
          <a:xfrm>
            <a:off x="4551633" y="4496858"/>
            <a:ext cx="3101772" cy="58160"/>
          </a:xfrm>
          <a:prstGeom prst="rect">
            <a:avLst/>
          </a:prstGeom>
          <a:solidFill>
            <a:srgbClr val="0D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2301" y="193506"/>
            <a:ext cx="166409" cy="1682795"/>
          </a:xfrm>
          <a:prstGeom prst="rect">
            <a:avLst/>
          </a:prstGeom>
        </p:spPr>
      </p:pic>
      <p:sp>
        <p:nvSpPr>
          <p:cNvPr id="8" name="CuadroTexto 7"/>
          <p:cNvSpPr txBox="1"/>
          <p:nvPr/>
        </p:nvSpPr>
        <p:spPr>
          <a:xfrm>
            <a:off x="2451359" y="2842559"/>
            <a:ext cx="7302321" cy="1654299"/>
          </a:xfrm>
          <a:prstGeom prst="rect">
            <a:avLst/>
          </a:prstGeom>
          <a:noFill/>
        </p:spPr>
        <p:txBody>
          <a:bodyPr wrap="square" rtlCol="0">
            <a:spAutoFit/>
          </a:bodyPr>
          <a:lstStyle/>
          <a:p>
            <a:pPr algn="ctr" defTabSz="720000">
              <a:lnSpc>
                <a:spcPts val="6000"/>
              </a:lnSpc>
            </a:pPr>
            <a:r>
              <a:rPr lang="es-ES" sz="6000" b="1" dirty="0">
                <a:solidFill>
                  <a:srgbClr val="0D5D2B"/>
                </a:solidFill>
                <a:latin typeface="Poppins ExtraBold" panose="00000900000000000000" pitchFamily="50" charset="0"/>
                <a:cs typeface="Poppins ExtraBold" panose="00000900000000000000" pitchFamily="50" charset="0"/>
              </a:rPr>
              <a:t>GESTION HOSPITALARIA </a:t>
            </a:r>
            <a:endParaRPr lang="en-US" sz="6000" b="1" dirty="0">
              <a:solidFill>
                <a:srgbClr val="C7CD32"/>
              </a:solidFill>
              <a:latin typeface="Poppins ExtraBold" panose="00000900000000000000" pitchFamily="50" charset="0"/>
              <a:cs typeface="Poppins ExtraBold" panose="00000900000000000000" pitchFamily="50" charset="0"/>
            </a:endParaRP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5540" y="270733"/>
            <a:ext cx="3240000" cy="987340"/>
          </a:xfrm>
          <a:prstGeom prst="rect">
            <a:avLst/>
          </a:prstGeom>
        </p:spPr>
      </p:pic>
    </p:spTree>
    <p:extLst>
      <p:ext uri="{BB962C8B-B14F-4D97-AF65-F5344CB8AC3E}">
        <p14:creationId xmlns:p14="http://schemas.microsoft.com/office/powerpoint/2010/main" val="216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Imagen que contiene Logotipo&#10;&#10;Descripción generada automáticamente">
            <a:extLst>
              <a:ext uri="{FF2B5EF4-FFF2-40B4-BE49-F238E27FC236}">
                <a16:creationId xmlns="" xmlns:a16="http://schemas.microsoft.com/office/drawing/2014/main" id="{999EB3EF-3457-1875-3FC1-D93E0C342978}"/>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48850" y="520700"/>
            <a:ext cx="2322950" cy="485098"/>
          </a:xfrm>
          <a:prstGeom prst="rect">
            <a:avLst/>
          </a:prstGeom>
        </p:spPr>
      </p:pic>
      <p:sp>
        <p:nvSpPr>
          <p:cNvPr id="5" name="CuadroTexto 4">
            <a:extLst>
              <a:ext uri="{FF2B5EF4-FFF2-40B4-BE49-F238E27FC236}">
                <a16:creationId xmlns="" xmlns:a16="http://schemas.microsoft.com/office/drawing/2014/main" id="{84D43BD3-E52B-A1C6-CE31-CAB93C1CB61C}"/>
              </a:ext>
            </a:extLst>
          </p:cNvPr>
          <p:cNvSpPr txBox="1"/>
          <p:nvPr/>
        </p:nvSpPr>
        <p:spPr>
          <a:xfrm>
            <a:off x="3590365" y="3088247"/>
            <a:ext cx="5029200" cy="1386790"/>
          </a:xfrm>
          <a:prstGeom prst="rect">
            <a:avLst/>
          </a:prstGeom>
          <a:noFill/>
        </p:spPr>
        <p:txBody>
          <a:bodyPr wrap="square" rtlCol="0">
            <a:spAutoFit/>
          </a:bodyPr>
          <a:lstStyle/>
          <a:p>
            <a:pPr algn="ctr">
              <a:lnSpc>
                <a:spcPts val="5000"/>
              </a:lnSpc>
            </a:pPr>
            <a:r>
              <a:rPr lang="es-ES" sz="4800" b="1" dirty="0" smtClean="0">
                <a:solidFill>
                  <a:schemeClr val="bg1"/>
                </a:solidFill>
                <a:latin typeface="Poppins" panose="00000500000000000000" pitchFamily="2" charset="0"/>
                <a:cs typeface="Poppins" panose="00000500000000000000" pitchFamily="2" charset="0"/>
              </a:rPr>
              <a:t>Suficiencia de Red</a:t>
            </a:r>
            <a:endParaRPr lang="en-US" sz="4800" b="1" dirty="0">
              <a:solidFill>
                <a:srgbClr val="006837"/>
              </a:solidFill>
              <a:latin typeface="Poppins" panose="00000500000000000000" pitchFamily="2" charset="0"/>
              <a:cs typeface="Poppins" panose="00000500000000000000" pitchFamily="2" charset="0"/>
            </a:endParaRPr>
          </a:p>
        </p:txBody>
      </p:sp>
      <p:grpSp>
        <p:nvGrpSpPr>
          <p:cNvPr id="16" name="Grupo 15">
            <a:extLst>
              <a:ext uri="{FF2B5EF4-FFF2-40B4-BE49-F238E27FC236}">
                <a16:creationId xmlns="" xmlns:a16="http://schemas.microsoft.com/office/drawing/2014/main" id="{DC8C98B6-8A51-56F2-1455-7F91925B80FC}"/>
              </a:ext>
            </a:extLst>
          </p:cNvPr>
          <p:cNvGrpSpPr/>
          <p:nvPr/>
        </p:nvGrpSpPr>
        <p:grpSpPr>
          <a:xfrm>
            <a:off x="226178" y="5634011"/>
            <a:ext cx="11739645" cy="965809"/>
            <a:chOff x="278200" y="5634011"/>
            <a:chExt cx="11739645" cy="965809"/>
          </a:xfrm>
        </p:grpSpPr>
        <p:pic>
          <p:nvPicPr>
            <p:cNvPr id="18" name="Imagen 17">
              <a:extLst>
                <a:ext uri="{FF2B5EF4-FFF2-40B4-BE49-F238E27FC236}">
                  <a16:creationId xmlns="" xmlns:a16="http://schemas.microsoft.com/office/drawing/2014/main" id="{201EF026-9D77-5105-CBE5-884772A7821B}"/>
                </a:ext>
              </a:extLst>
            </p:cNvPr>
            <p:cNvPicPr>
              <a:picLocks noChangeAspect="1"/>
            </p:cNvPicPr>
            <p:nvPr/>
          </p:nvPicPr>
          <p:blipFill>
            <a:blip r:embed="rId4" cstate="print">
              <a:alphaModFix/>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rot="16200000">
              <a:off x="11524299" y="6023512"/>
              <a:ext cx="883048" cy="104045"/>
            </a:xfrm>
            <a:prstGeom prst="rect">
              <a:avLst/>
            </a:prstGeom>
          </p:spPr>
        </p:pic>
        <p:pic>
          <p:nvPicPr>
            <p:cNvPr id="19" name="Imagen 18" descr="Forma&#10;&#10;Descripción generada automáticamente con confianza media">
              <a:extLst>
                <a:ext uri="{FF2B5EF4-FFF2-40B4-BE49-F238E27FC236}">
                  <a16:creationId xmlns="" xmlns:a16="http://schemas.microsoft.com/office/drawing/2014/main" id="{D654DEE9-BFAC-A23E-285F-F5CBFEF18E04}"/>
                </a:ext>
              </a:extLst>
            </p:cNvPr>
            <p:cNvPicPr>
              <a:picLocks noChangeAspect="1"/>
            </p:cNvPicPr>
            <p:nvPr/>
          </p:nvPicPr>
          <p:blipFill>
            <a:blip r:embed="rId6" cstate="print">
              <a:alphaModFix/>
              <a:lum bright="70000" contrast="-70000"/>
              <a:extLst>
                <a:ext uri="{28A0092B-C50C-407E-A947-70E740481C1C}">
                  <a14:useLocalDpi xmlns:a14="http://schemas.microsoft.com/office/drawing/2010/main" val="0"/>
                </a:ext>
              </a:extLst>
            </a:blip>
            <a:stretch>
              <a:fillRect/>
            </a:stretch>
          </p:blipFill>
          <p:spPr>
            <a:xfrm>
              <a:off x="278200" y="6434298"/>
              <a:ext cx="845345" cy="165522"/>
            </a:xfrm>
            <a:prstGeom prst="rect">
              <a:avLst/>
            </a:prstGeom>
          </p:spPr>
        </p:pic>
      </p:grpSp>
    </p:spTree>
    <p:extLst>
      <p:ext uri="{BB962C8B-B14F-4D97-AF65-F5344CB8AC3E}">
        <p14:creationId xmlns:p14="http://schemas.microsoft.com/office/powerpoint/2010/main" val="2759198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b="98361"/>
          <a:stretch/>
        </p:blipFill>
        <p:spPr>
          <a:xfrm rot="10800000">
            <a:off x="0" y="6864896"/>
            <a:ext cx="12192000" cy="112426"/>
          </a:xfrm>
          <a:prstGeom prst="rect">
            <a:avLst/>
          </a:prstGeom>
        </p:spPr>
      </p:pic>
      <p:sp>
        <p:nvSpPr>
          <p:cNvPr id="5" name="Rectángulo 4">
            <a:extLst>
              <a:ext uri="{FF2B5EF4-FFF2-40B4-BE49-F238E27FC236}">
                <a16:creationId xmlns="" xmlns:a16="http://schemas.microsoft.com/office/drawing/2014/main" id="{9C4DAA60-F558-1C43-A4AA-42F7ECC4E8E5}"/>
              </a:ext>
            </a:extLst>
          </p:cNvPr>
          <p:cNvSpPr/>
          <p:nvPr/>
        </p:nvSpPr>
        <p:spPr>
          <a:xfrm>
            <a:off x="616132" y="732058"/>
            <a:ext cx="1210538" cy="45719"/>
          </a:xfrm>
          <a:prstGeom prst="rect">
            <a:avLst/>
          </a:prstGeom>
          <a:solidFill>
            <a:srgbClr val="0E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sp>
        <p:nvSpPr>
          <p:cNvPr id="32" name="CuadroTexto 31"/>
          <p:cNvSpPr txBox="1"/>
          <p:nvPr/>
        </p:nvSpPr>
        <p:spPr>
          <a:xfrm>
            <a:off x="7416533" y="886076"/>
            <a:ext cx="4304810" cy="36407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endParaRPr lang="es-ES" sz="1300" dirty="0">
              <a:solidFill>
                <a:srgbClr val="E7E6E6">
                  <a:lumMod val="50000"/>
                </a:srgbClr>
              </a:solidFill>
              <a:latin typeface="Poppins" panose="02000000000000000000" pitchFamily="2" charset="0"/>
              <a:cs typeface="Poppins" panose="02000000000000000000" pitchFamily="2" charset="0"/>
            </a:endParaRPr>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343" y="21297"/>
            <a:ext cx="3240000" cy="987340"/>
          </a:xfrm>
          <a:prstGeom prst="rect">
            <a:avLst/>
          </a:prstGeom>
        </p:spPr>
      </p:pic>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761953" y="6412424"/>
            <a:ext cx="6096000" cy="276999"/>
          </a:xfrm>
          <a:prstGeom prst="rect">
            <a:avLst/>
          </a:prstGeom>
        </p:spPr>
        <p:txBody>
          <a:bodyPr>
            <a:spAutoFit/>
          </a:bodyPr>
          <a:lstStyle/>
          <a:p>
            <a:r>
              <a:rPr lang="es-ES" sz="1200" dirty="0">
                <a:solidFill>
                  <a:prstClr val="black"/>
                </a:solidFill>
              </a:rPr>
              <a:t>Fuente: REPS- Reporte IPS 2023 </a:t>
            </a:r>
            <a:endParaRPr lang="es-CO" sz="1200" dirty="0">
              <a:solidFill>
                <a:prstClr val="black"/>
              </a:solidFill>
            </a:endParaRPr>
          </a:p>
        </p:txBody>
      </p:sp>
      <p:sp>
        <p:nvSpPr>
          <p:cNvPr id="17" name="CuadroTexto 16"/>
          <p:cNvSpPr txBox="1"/>
          <p:nvPr/>
        </p:nvSpPr>
        <p:spPr>
          <a:xfrm>
            <a:off x="269327" y="295104"/>
            <a:ext cx="8212016" cy="830997"/>
          </a:xfrm>
          <a:prstGeom prst="rect">
            <a:avLst/>
          </a:prstGeom>
          <a:noFill/>
          <a:ln>
            <a:noFill/>
          </a:ln>
        </p:spPr>
        <p:txBody>
          <a:bodyPr wrap="square" rtlCol="0">
            <a:spAutoFit/>
          </a:bodyPr>
          <a:lstStyle/>
          <a:p>
            <a:r>
              <a:rPr lang="es-ES" sz="2800" b="1" dirty="0">
                <a:solidFill>
                  <a:srgbClr val="C7CD32"/>
                </a:solidFill>
                <a:latin typeface="Poppins ExtraBold" panose="00000900000000000000" pitchFamily="50" charset="0"/>
                <a:cs typeface="Poppins ExtraBold" panose="00000900000000000000" pitchFamily="50" charset="0"/>
              </a:rPr>
              <a:t>Suficiencia de Red </a:t>
            </a:r>
          </a:p>
          <a:p>
            <a:r>
              <a:rPr lang="es-ES" sz="2000" b="1" dirty="0">
                <a:solidFill>
                  <a:srgbClr val="C7CD32"/>
                </a:solidFill>
                <a:latin typeface="Poppins ExtraBold" panose="00000900000000000000" pitchFamily="50" charset="0"/>
                <a:cs typeface="Poppins ExtraBold" panose="00000900000000000000" pitchFamily="50" charset="0"/>
              </a:rPr>
              <a:t>Hospitalización - Urgencias </a:t>
            </a:r>
            <a:endParaRPr lang="en-US" sz="2000" b="1" dirty="0">
              <a:solidFill>
                <a:srgbClr val="C7CD32"/>
              </a:solidFill>
              <a:latin typeface="Poppins ExtraBold" panose="00000900000000000000" pitchFamily="50" charset="0"/>
              <a:cs typeface="Poppins ExtraBold" panose="00000900000000000000" pitchFamily="50" charset="0"/>
            </a:endParaRPr>
          </a:p>
        </p:txBody>
      </p:sp>
      <p:pic>
        <p:nvPicPr>
          <p:cNvPr id="7" name="Imagen 6"/>
          <p:cNvPicPr>
            <a:picLocks noChangeAspect="1"/>
          </p:cNvPicPr>
          <p:nvPr/>
        </p:nvPicPr>
        <p:blipFill>
          <a:blip r:embed="rId5"/>
          <a:stretch>
            <a:fillRect/>
          </a:stretch>
        </p:blipFill>
        <p:spPr>
          <a:xfrm>
            <a:off x="616132" y="1717073"/>
            <a:ext cx="10903219" cy="3787224"/>
          </a:xfrm>
          <a:prstGeom prst="rect">
            <a:avLst/>
          </a:prstGeom>
        </p:spPr>
      </p:pic>
    </p:spTree>
    <p:extLst>
      <p:ext uri="{BB962C8B-B14F-4D97-AF65-F5344CB8AC3E}">
        <p14:creationId xmlns:p14="http://schemas.microsoft.com/office/powerpoint/2010/main" val="152679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nodePh="1">
                                  <p:stCondLst>
                                    <p:cond delay="0"/>
                                  </p:stCondLst>
                                  <p:endCondLst>
                                    <p:cond evt="begin" delay="0">
                                      <p:tn val="10"/>
                                    </p:cond>
                                  </p:end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Imagen que contiene Logotipo&#10;&#10;Descripción generada automáticamente">
            <a:extLst>
              <a:ext uri="{FF2B5EF4-FFF2-40B4-BE49-F238E27FC236}">
                <a16:creationId xmlns="" xmlns:a16="http://schemas.microsoft.com/office/drawing/2014/main" id="{999EB3EF-3457-1875-3FC1-D93E0C342978}"/>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48850" y="520700"/>
            <a:ext cx="2322950" cy="485098"/>
          </a:xfrm>
          <a:prstGeom prst="rect">
            <a:avLst/>
          </a:prstGeom>
        </p:spPr>
      </p:pic>
      <p:sp>
        <p:nvSpPr>
          <p:cNvPr id="5" name="CuadroTexto 4">
            <a:extLst>
              <a:ext uri="{FF2B5EF4-FFF2-40B4-BE49-F238E27FC236}">
                <a16:creationId xmlns="" xmlns:a16="http://schemas.microsoft.com/office/drawing/2014/main" id="{84D43BD3-E52B-A1C6-CE31-CAB93C1CB61C}"/>
              </a:ext>
            </a:extLst>
          </p:cNvPr>
          <p:cNvSpPr txBox="1"/>
          <p:nvPr/>
        </p:nvSpPr>
        <p:spPr>
          <a:xfrm>
            <a:off x="3590365" y="3088247"/>
            <a:ext cx="5029200" cy="1386790"/>
          </a:xfrm>
          <a:prstGeom prst="rect">
            <a:avLst/>
          </a:prstGeom>
          <a:noFill/>
        </p:spPr>
        <p:txBody>
          <a:bodyPr wrap="square" rtlCol="0">
            <a:spAutoFit/>
          </a:bodyPr>
          <a:lstStyle/>
          <a:p>
            <a:pPr algn="ctr">
              <a:lnSpc>
                <a:spcPts val="5000"/>
              </a:lnSpc>
            </a:pPr>
            <a:r>
              <a:rPr lang="es-ES" sz="4800" b="1" dirty="0" smtClean="0">
                <a:solidFill>
                  <a:schemeClr val="bg1"/>
                </a:solidFill>
                <a:latin typeface="Poppins" panose="00000500000000000000" pitchFamily="2" charset="0"/>
                <a:cs typeface="Poppins" panose="00000500000000000000" pitchFamily="2" charset="0"/>
              </a:rPr>
              <a:t>Oportunidad en la Atención</a:t>
            </a:r>
            <a:endParaRPr lang="en-US" sz="4800" b="1" dirty="0">
              <a:solidFill>
                <a:srgbClr val="006837"/>
              </a:solidFill>
              <a:latin typeface="Poppins" panose="00000500000000000000" pitchFamily="2" charset="0"/>
              <a:cs typeface="Poppins" panose="00000500000000000000" pitchFamily="2" charset="0"/>
            </a:endParaRPr>
          </a:p>
        </p:txBody>
      </p:sp>
      <p:grpSp>
        <p:nvGrpSpPr>
          <p:cNvPr id="16" name="Grupo 15">
            <a:extLst>
              <a:ext uri="{FF2B5EF4-FFF2-40B4-BE49-F238E27FC236}">
                <a16:creationId xmlns="" xmlns:a16="http://schemas.microsoft.com/office/drawing/2014/main" id="{DC8C98B6-8A51-56F2-1455-7F91925B80FC}"/>
              </a:ext>
            </a:extLst>
          </p:cNvPr>
          <p:cNvGrpSpPr/>
          <p:nvPr/>
        </p:nvGrpSpPr>
        <p:grpSpPr>
          <a:xfrm>
            <a:off x="226178" y="5634011"/>
            <a:ext cx="11739645" cy="965809"/>
            <a:chOff x="278200" y="5634011"/>
            <a:chExt cx="11739645" cy="965809"/>
          </a:xfrm>
        </p:grpSpPr>
        <p:pic>
          <p:nvPicPr>
            <p:cNvPr id="18" name="Imagen 17">
              <a:extLst>
                <a:ext uri="{FF2B5EF4-FFF2-40B4-BE49-F238E27FC236}">
                  <a16:creationId xmlns="" xmlns:a16="http://schemas.microsoft.com/office/drawing/2014/main" id="{201EF026-9D77-5105-CBE5-884772A7821B}"/>
                </a:ext>
              </a:extLst>
            </p:cNvPr>
            <p:cNvPicPr>
              <a:picLocks noChangeAspect="1"/>
            </p:cNvPicPr>
            <p:nvPr/>
          </p:nvPicPr>
          <p:blipFill>
            <a:blip r:embed="rId4" cstate="print">
              <a:alphaModFix/>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rot="16200000">
              <a:off x="11524299" y="6023512"/>
              <a:ext cx="883048" cy="104045"/>
            </a:xfrm>
            <a:prstGeom prst="rect">
              <a:avLst/>
            </a:prstGeom>
          </p:spPr>
        </p:pic>
        <p:pic>
          <p:nvPicPr>
            <p:cNvPr id="19" name="Imagen 18" descr="Forma&#10;&#10;Descripción generada automáticamente con confianza media">
              <a:extLst>
                <a:ext uri="{FF2B5EF4-FFF2-40B4-BE49-F238E27FC236}">
                  <a16:creationId xmlns="" xmlns:a16="http://schemas.microsoft.com/office/drawing/2014/main" id="{D654DEE9-BFAC-A23E-285F-F5CBFEF18E04}"/>
                </a:ext>
              </a:extLst>
            </p:cNvPr>
            <p:cNvPicPr>
              <a:picLocks noChangeAspect="1"/>
            </p:cNvPicPr>
            <p:nvPr/>
          </p:nvPicPr>
          <p:blipFill>
            <a:blip r:embed="rId6" cstate="print">
              <a:alphaModFix/>
              <a:lum bright="70000" contrast="-70000"/>
              <a:extLst>
                <a:ext uri="{28A0092B-C50C-407E-A947-70E740481C1C}">
                  <a14:useLocalDpi xmlns:a14="http://schemas.microsoft.com/office/drawing/2010/main" val="0"/>
                </a:ext>
              </a:extLst>
            </a:blip>
            <a:stretch>
              <a:fillRect/>
            </a:stretch>
          </p:blipFill>
          <p:spPr>
            <a:xfrm>
              <a:off x="278200" y="6434298"/>
              <a:ext cx="845345" cy="165522"/>
            </a:xfrm>
            <a:prstGeom prst="rect">
              <a:avLst/>
            </a:prstGeom>
          </p:spPr>
        </p:pic>
      </p:grpSp>
    </p:spTree>
    <p:extLst>
      <p:ext uri="{BB962C8B-B14F-4D97-AF65-F5344CB8AC3E}">
        <p14:creationId xmlns:p14="http://schemas.microsoft.com/office/powerpoint/2010/main" val="992430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b="98361"/>
          <a:stretch/>
        </p:blipFill>
        <p:spPr>
          <a:xfrm rot="10800000">
            <a:off x="0" y="6878446"/>
            <a:ext cx="12192000" cy="112426"/>
          </a:xfrm>
          <a:prstGeom prst="rect">
            <a:avLst/>
          </a:prstGeom>
        </p:spPr>
      </p:pic>
      <p:sp>
        <p:nvSpPr>
          <p:cNvPr id="4" name="CuadroTexto 3"/>
          <p:cNvSpPr txBox="1"/>
          <p:nvPr/>
        </p:nvSpPr>
        <p:spPr>
          <a:xfrm>
            <a:off x="337900" y="161024"/>
            <a:ext cx="7804809" cy="400110"/>
          </a:xfrm>
          <a:prstGeom prst="rect">
            <a:avLst/>
          </a:prstGeom>
          <a:noFill/>
          <a:ln>
            <a:noFill/>
          </a:ln>
        </p:spPr>
        <p:txBody>
          <a:bodyPr wrap="square" rtlCol="0">
            <a:spAutoFit/>
          </a:bodyPr>
          <a:lstStyle/>
          <a:p>
            <a:r>
              <a:rPr lang="en-US" sz="2000" b="1" dirty="0">
                <a:solidFill>
                  <a:srgbClr val="C7CD32"/>
                </a:solidFill>
                <a:latin typeface="Poppins ExtraBold" panose="00000900000000000000" pitchFamily="50" charset="0"/>
                <a:cs typeface="Poppins ExtraBold" panose="00000900000000000000" pitchFamily="50" charset="0"/>
              </a:rPr>
              <a:t>Oportunidad de Consulta </a:t>
            </a:r>
            <a:r>
              <a:rPr lang="en-US" sz="2000" b="1" dirty="0" err="1">
                <a:solidFill>
                  <a:srgbClr val="C7CD32"/>
                </a:solidFill>
                <a:latin typeface="Poppins ExtraBold" panose="00000900000000000000" pitchFamily="50" charset="0"/>
                <a:cs typeface="Poppins ExtraBold" panose="00000900000000000000" pitchFamily="50" charset="0"/>
              </a:rPr>
              <a:t>Especializada</a:t>
            </a:r>
            <a:r>
              <a:rPr lang="en-US" sz="2000" b="1" dirty="0">
                <a:solidFill>
                  <a:srgbClr val="C7CD32"/>
                </a:solidFill>
                <a:latin typeface="Poppins ExtraBold" panose="00000900000000000000" pitchFamily="50" charset="0"/>
                <a:cs typeface="Poppins ExtraBold" panose="00000900000000000000" pitchFamily="50" charset="0"/>
              </a:rPr>
              <a:t> 2023</a:t>
            </a:r>
          </a:p>
        </p:txBody>
      </p:sp>
      <p:sp>
        <p:nvSpPr>
          <p:cNvPr id="5" name="Rectángulo 4">
            <a:extLst>
              <a:ext uri="{FF2B5EF4-FFF2-40B4-BE49-F238E27FC236}">
                <a16:creationId xmlns="" xmlns:a16="http://schemas.microsoft.com/office/drawing/2014/main" id="{9C4DAA60-F558-1C43-A4AA-42F7ECC4E8E5}"/>
              </a:ext>
            </a:extLst>
          </p:cNvPr>
          <p:cNvSpPr/>
          <p:nvPr/>
        </p:nvSpPr>
        <p:spPr>
          <a:xfrm>
            <a:off x="975713" y="804473"/>
            <a:ext cx="1210538" cy="45719"/>
          </a:xfrm>
          <a:prstGeom prst="rect">
            <a:avLst/>
          </a:prstGeom>
          <a:solidFill>
            <a:srgbClr val="0E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sp>
        <p:nvSpPr>
          <p:cNvPr id="32" name="CuadroTexto 31"/>
          <p:cNvSpPr txBox="1"/>
          <p:nvPr/>
        </p:nvSpPr>
        <p:spPr>
          <a:xfrm>
            <a:off x="7416533" y="886076"/>
            <a:ext cx="4304810" cy="36407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endParaRPr lang="es-ES" sz="1300" dirty="0">
              <a:solidFill>
                <a:srgbClr val="E7E6E6">
                  <a:lumMod val="50000"/>
                </a:srgbClr>
              </a:solidFill>
              <a:latin typeface="Poppins" panose="02000000000000000000" pitchFamily="2" charset="0"/>
              <a:cs typeface="Poppins" panose="02000000000000000000" pitchFamily="2" charset="0"/>
            </a:endParaRPr>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343" y="21297"/>
            <a:ext cx="3240000" cy="987340"/>
          </a:xfrm>
          <a:prstGeom prst="rect">
            <a:avLst/>
          </a:prstGeom>
        </p:spPr>
      </p:pic>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 xmlns:a16="http://schemas.microsoft.com/office/drawing/2014/main" id="{26AD4BD3-E402-A034-92A4-2E9681D04332}"/>
              </a:ext>
            </a:extLst>
          </p:cNvPr>
          <p:cNvSpPr txBox="1"/>
          <p:nvPr/>
        </p:nvSpPr>
        <p:spPr>
          <a:xfrm>
            <a:off x="337900" y="6436532"/>
            <a:ext cx="10333176" cy="246221"/>
          </a:xfrm>
          <a:prstGeom prst="rect">
            <a:avLst/>
          </a:prstGeom>
          <a:noFill/>
        </p:spPr>
        <p:txBody>
          <a:bodyPr wrap="square">
            <a:spAutoFit/>
          </a:bodyPr>
          <a:lstStyle/>
          <a:p>
            <a:r>
              <a:rPr lang="es-CO" sz="1000" dirty="0">
                <a:solidFill>
                  <a:srgbClr val="000000"/>
                </a:solidFill>
              </a:rPr>
              <a:t>Fuente: </a:t>
            </a:r>
            <a:r>
              <a:rPr lang="es-ES" sz="1000" dirty="0">
                <a:solidFill>
                  <a:prstClr val="black"/>
                </a:solidFill>
              </a:rPr>
              <a:t>Indicadores de calidad reporte de  2023 CNC Resolución 1552</a:t>
            </a:r>
            <a:endParaRPr lang="es-CO" sz="1000" dirty="0">
              <a:solidFill>
                <a:prstClr val="black"/>
              </a:solidFill>
            </a:endParaRPr>
          </a:p>
        </p:txBody>
      </p:sp>
      <p:pic>
        <p:nvPicPr>
          <p:cNvPr id="9" name="Imagen 8"/>
          <p:cNvPicPr>
            <a:picLocks noChangeAspect="1"/>
          </p:cNvPicPr>
          <p:nvPr/>
        </p:nvPicPr>
        <p:blipFill>
          <a:blip r:embed="rId5"/>
          <a:stretch>
            <a:fillRect/>
          </a:stretch>
        </p:blipFill>
        <p:spPr>
          <a:xfrm>
            <a:off x="2508241" y="943836"/>
            <a:ext cx="5803785" cy="5394850"/>
          </a:xfrm>
          <a:prstGeom prst="rect">
            <a:avLst/>
          </a:prstGeom>
        </p:spPr>
      </p:pic>
    </p:spTree>
    <p:extLst>
      <p:ext uri="{BB962C8B-B14F-4D97-AF65-F5344CB8AC3E}">
        <p14:creationId xmlns:p14="http://schemas.microsoft.com/office/powerpoint/2010/main" val="285067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nodePh="1">
                                  <p:stCondLst>
                                    <p:cond delay="0"/>
                                  </p:stCondLst>
                                  <p:endCondLst>
                                    <p:cond evt="begin" delay="0">
                                      <p:tn val="15"/>
                                    </p:cond>
                                  </p:end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b="98361"/>
          <a:stretch/>
        </p:blipFill>
        <p:spPr>
          <a:xfrm rot="10800000">
            <a:off x="0" y="6843338"/>
            <a:ext cx="12192000" cy="112426"/>
          </a:xfrm>
          <a:prstGeom prst="rect">
            <a:avLst/>
          </a:prstGeom>
        </p:spPr>
      </p:pic>
      <p:sp>
        <p:nvSpPr>
          <p:cNvPr id="5" name="Rectángulo 4">
            <a:extLst>
              <a:ext uri="{FF2B5EF4-FFF2-40B4-BE49-F238E27FC236}">
                <a16:creationId xmlns="" xmlns:a16="http://schemas.microsoft.com/office/drawing/2014/main" id="{9C4DAA60-F558-1C43-A4AA-42F7ECC4E8E5}"/>
              </a:ext>
            </a:extLst>
          </p:cNvPr>
          <p:cNvSpPr/>
          <p:nvPr/>
        </p:nvSpPr>
        <p:spPr>
          <a:xfrm>
            <a:off x="975713" y="804473"/>
            <a:ext cx="1210538" cy="45719"/>
          </a:xfrm>
          <a:prstGeom prst="rect">
            <a:avLst/>
          </a:prstGeom>
          <a:solidFill>
            <a:srgbClr val="0E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sp>
        <p:nvSpPr>
          <p:cNvPr id="32" name="CuadroTexto 31"/>
          <p:cNvSpPr txBox="1"/>
          <p:nvPr/>
        </p:nvSpPr>
        <p:spPr>
          <a:xfrm>
            <a:off x="7416533" y="886076"/>
            <a:ext cx="4304810" cy="36407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endParaRPr lang="es-ES" sz="1300" dirty="0">
              <a:solidFill>
                <a:srgbClr val="E7E6E6">
                  <a:lumMod val="50000"/>
                </a:srgbClr>
              </a:solidFill>
              <a:latin typeface="Poppins" panose="02000000000000000000" pitchFamily="2" charset="0"/>
              <a:cs typeface="Poppins" panose="02000000000000000000" pitchFamily="2" charset="0"/>
            </a:endParaRPr>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343" y="21297"/>
            <a:ext cx="3240000" cy="987340"/>
          </a:xfrm>
          <a:prstGeom prst="rect">
            <a:avLst/>
          </a:prstGeom>
        </p:spPr>
      </p:pic>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975712" y="254558"/>
            <a:ext cx="7601617" cy="1200329"/>
          </a:xfrm>
          <a:prstGeom prst="rect">
            <a:avLst/>
          </a:prstGeom>
          <a:noFill/>
          <a:ln>
            <a:noFill/>
          </a:ln>
        </p:spPr>
        <p:txBody>
          <a:bodyPr wrap="square" rtlCol="0">
            <a:spAutoFit/>
          </a:bodyPr>
          <a:lstStyle/>
          <a:p>
            <a:r>
              <a:rPr lang="es-ES" sz="2400" b="1" dirty="0">
                <a:solidFill>
                  <a:srgbClr val="C7CD32"/>
                </a:solidFill>
                <a:latin typeface="Poppins ExtraBold" panose="00000900000000000000" pitchFamily="50" charset="0"/>
                <a:cs typeface="Poppins ExtraBold" panose="00000900000000000000" pitchFamily="50" charset="0"/>
              </a:rPr>
              <a:t>Indicadores de Servicio Urgencias</a:t>
            </a:r>
          </a:p>
          <a:p>
            <a:pPr lvl="4"/>
            <a:r>
              <a:rPr lang="es-ES" sz="2400" b="1" dirty="0">
                <a:solidFill>
                  <a:srgbClr val="C7CD32"/>
                </a:solidFill>
                <a:latin typeface="Poppins ExtraBold" panose="00000900000000000000" pitchFamily="50" charset="0"/>
                <a:cs typeface="Poppins ExtraBold" panose="00000900000000000000" pitchFamily="50" charset="0"/>
              </a:rPr>
              <a:t>Clínica Nueva de Cali</a:t>
            </a:r>
            <a:endParaRPr lang="en-US" sz="2400" b="1" dirty="0">
              <a:solidFill>
                <a:srgbClr val="C7CD32"/>
              </a:solidFill>
              <a:latin typeface="Poppins ExtraBold" panose="00000900000000000000" pitchFamily="50" charset="0"/>
              <a:cs typeface="Poppins ExtraBold" panose="00000900000000000000" pitchFamily="50" charset="0"/>
            </a:endParaRPr>
          </a:p>
          <a:p>
            <a:pPr lvl="5"/>
            <a:endParaRPr lang="en-US" sz="2400" b="1" dirty="0">
              <a:solidFill>
                <a:srgbClr val="C7CD32"/>
              </a:solidFill>
              <a:latin typeface="Poppins ExtraBold" panose="00000900000000000000" pitchFamily="50" charset="0"/>
              <a:cs typeface="Poppins ExtraBold" panose="00000900000000000000" pitchFamily="50" charset="0"/>
            </a:endParaRPr>
          </a:p>
        </p:txBody>
      </p:sp>
      <p:sp>
        <p:nvSpPr>
          <p:cNvPr id="13" name="Rectángulo 12"/>
          <p:cNvSpPr/>
          <p:nvPr/>
        </p:nvSpPr>
        <p:spPr>
          <a:xfrm>
            <a:off x="761953" y="6412424"/>
            <a:ext cx="6096000" cy="276999"/>
          </a:xfrm>
          <a:prstGeom prst="rect">
            <a:avLst/>
          </a:prstGeom>
        </p:spPr>
        <p:txBody>
          <a:bodyPr>
            <a:spAutoFit/>
          </a:bodyPr>
          <a:lstStyle/>
          <a:p>
            <a:r>
              <a:rPr lang="es-ES" sz="1200" dirty="0">
                <a:solidFill>
                  <a:prstClr val="black"/>
                </a:solidFill>
              </a:rPr>
              <a:t>Fuente: Indicadores de calidad reporte de 2023 CNC</a:t>
            </a:r>
            <a:endParaRPr lang="es-CO" sz="1200" dirty="0">
              <a:solidFill>
                <a:prstClr val="black"/>
              </a:solidFill>
            </a:endParaRPr>
          </a:p>
        </p:txBody>
      </p:sp>
      <p:sp>
        <p:nvSpPr>
          <p:cNvPr id="2" name="Rectángulo 1"/>
          <p:cNvSpPr/>
          <p:nvPr/>
        </p:nvSpPr>
        <p:spPr>
          <a:xfrm>
            <a:off x="4556828" y="3244334"/>
            <a:ext cx="1107996" cy="369332"/>
          </a:xfrm>
          <a:prstGeom prst="rect">
            <a:avLst/>
          </a:prstGeom>
        </p:spPr>
        <p:txBody>
          <a:bodyPr wrap="none">
            <a:spAutoFit/>
          </a:bodyPr>
          <a:lstStyle/>
          <a:p>
            <a:r>
              <a:rPr lang="es-CO" dirty="0">
                <a:solidFill>
                  <a:prstClr val="black"/>
                </a:solidFill>
              </a:rPr>
              <a:t>	</a:t>
            </a:r>
          </a:p>
        </p:txBody>
      </p:sp>
      <p:pic>
        <p:nvPicPr>
          <p:cNvPr id="6" name="Imagen 5"/>
          <p:cNvPicPr>
            <a:picLocks noChangeAspect="1"/>
          </p:cNvPicPr>
          <p:nvPr/>
        </p:nvPicPr>
        <p:blipFill>
          <a:blip r:embed="rId5"/>
          <a:stretch>
            <a:fillRect/>
          </a:stretch>
        </p:blipFill>
        <p:spPr>
          <a:xfrm>
            <a:off x="572061" y="2402711"/>
            <a:ext cx="10954532" cy="2142519"/>
          </a:xfrm>
          <a:prstGeom prst="rect">
            <a:avLst/>
          </a:prstGeom>
        </p:spPr>
      </p:pic>
    </p:spTree>
    <p:extLst>
      <p:ext uri="{BB962C8B-B14F-4D97-AF65-F5344CB8AC3E}">
        <p14:creationId xmlns:p14="http://schemas.microsoft.com/office/powerpoint/2010/main" val="276382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nodePh="1">
                                  <p:stCondLst>
                                    <p:cond delay="0"/>
                                  </p:stCondLst>
                                  <p:endCondLst>
                                    <p:cond evt="begin" delay="0">
                                      <p:tn val="10"/>
                                    </p:cond>
                                  </p:end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9" name="Grupo 28">
            <a:extLst>
              <a:ext uri="{FF2B5EF4-FFF2-40B4-BE49-F238E27FC236}">
                <a16:creationId xmlns="" xmlns:a16="http://schemas.microsoft.com/office/drawing/2014/main" id="{F3630CEE-E2DE-8D15-35F3-558950230322}"/>
              </a:ext>
            </a:extLst>
          </p:cNvPr>
          <p:cNvGrpSpPr/>
          <p:nvPr/>
        </p:nvGrpSpPr>
        <p:grpSpPr>
          <a:xfrm>
            <a:off x="278200" y="5634011"/>
            <a:ext cx="11739645" cy="965809"/>
            <a:chOff x="278200" y="5634011"/>
            <a:chExt cx="11739645" cy="965809"/>
          </a:xfrm>
        </p:grpSpPr>
        <p:pic>
          <p:nvPicPr>
            <p:cNvPr id="26" name="Imagen 25">
              <a:extLst>
                <a:ext uri="{FF2B5EF4-FFF2-40B4-BE49-F238E27FC236}">
                  <a16:creationId xmlns="" xmlns:a16="http://schemas.microsoft.com/office/drawing/2014/main" id="{1781FE81-0E4E-862D-9536-0AC362F4F514}"/>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rot="16200000">
              <a:off x="11524299" y="6023512"/>
              <a:ext cx="883048" cy="104045"/>
            </a:xfrm>
            <a:prstGeom prst="rect">
              <a:avLst/>
            </a:prstGeom>
          </p:spPr>
        </p:pic>
        <p:pic>
          <p:nvPicPr>
            <p:cNvPr id="28" name="Imagen 27" descr="Forma&#10;&#10;Descripción generada automáticamente con confianza media">
              <a:extLst>
                <a:ext uri="{FF2B5EF4-FFF2-40B4-BE49-F238E27FC236}">
                  <a16:creationId xmlns="" xmlns:a16="http://schemas.microsoft.com/office/drawing/2014/main" id="{1AAE918C-CD19-84C7-D125-9CDF62CD31FD}"/>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278200" y="6434298"/>
              <a:ext cx="845345" cy="165522"/>
            </a:xfrm>
            <a:prstGeom prst="rect">
              <a:avLst/>
            </a:prstGeom>
          </p:spPr>
        </p:pic>
      </p:grpSp>
      <p:pic>
        <p:nvPicPr>
          <p:cNvPr id="10" name="Imagen 9" descr="Imagen que contiene Logotipo&#10;&#10;Descripción generada automáticamente">
            <a:extLst>
              <a:ext uri="{FF2B5EF4-FFF2-40B4-BE49-F238E27FC236}">
                <a16:creationId xmlns="" xmlns:a16="http://schemas.microsoft.com/office/drawing/2014/main" id="{F6759FBA-A8D0-418D-96F4-E3EB2F13E9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4028" y="212805"/>
            <a:ext cx="2124629" cy="443684"/>
          </a:xfrm>
          <a:prstGeom prst="rect">
            <a:avLst/>
          </a:prstGeom>
        </p:spPr>
      </p:pic>
      <p:sp>
        <p:nvSpPr>
          <p:cNvPr id="8" name="CuadroTexto 7">
            <a:extLst>
              <a:ext uri="{FF2B5EF4-FFF2-40B4-BE49-F238E27FC236}">
                <a16:creationId xmlns="" xmlns:a16="http://schemas.microsoft.com/office/drawing/2014/main" id="{AD922DFF-D677-A3CA-44CB-954FAD44EA38}"/>
              </a:ext>
            </a:extLst>
          </p:cNvPr>
          <p:cNvSpPr txBox="1"/>
          <p:nvPr/>
        </p:nvSpPr>
        <p:spPr>
          <a:xfrm>
            <a:off x="4823303" y="1302888"/>
            <a:ext cx="2895131" cy="400110"/>
          </a:xfrm>
          <a:prstGeom prst="rect">
            <a:avLst/>
          </a:prstGeom>
          <a:noFill/>
        </p:spPr>
        <p:txBody>
          <a:bodyPr wrap="square" rtlCol="0">
            <a:spAutoFit/>
          </a:bodyPr>
          <a:lstStyle/>
          <a:p>
            <a:pPr algn="ctr"/>
            <a:r>
              <a:rPr lang="es-ES" sz="2000" b="1" dirty="0" smtClean="0">
                <a:solidFill>
                  <a:schemeClr val="tx1">
                    <a:lumMod val="50000"/>
                    <a:lumOff val="50000"/>
                  </a:schemeClr>
                </a:solidFill>
                <a:latin typeface="Poppins" panose="00000500000000000000" pitchFamily="2" charset="0"/>
                <a:cs typeface="Poppins" panose="00000500000000000000" pitchFamily="2" charset="0"/>
              </a:rPr>
              <a:t>Contenido</a:t>
            </a:r>
            <a:endParaRPr lang="en-US" sz="2000" b="1" dirty="0">
              <a:solidFill>
                <a:srgbClr val="A1C90E"/>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 xmlns:a16="http://schemas.microsoft.com/office/drawing/2014/main" id="{AD922DFF-D677-A3CA-44CB-954FAD44EA38}"/>
              </a:ext>
            </a:extLst>
          </p:cNvPr>
          <p:cNvSpPr txBox="1"/>
          <p:nvPr/>
        </p:nvSpPr>
        <p:spPr>
          <a:xfrm>
            <a:off x="3630706" y="2349398"/>
            <a:ext cx="6104965" cy="1938992"/>
          </a:xfrm>
          <a:prstGeom prst="rect">
            <a:avLst/>
          </a:prstGeom>
          <a:noFill/>
        </p:spPr>
        <p:txBody>
          <a:bodyPr wrap="square" rtlCol="0">
            <a:spAutoFit/>
          </a:bodyPr>
          <a:lstStyle/>
          <a:p>
            <a:pPr marL="457200" indent="-457200" algn="just">
              <a:buAutoNum type="arabicPeriod"/>
            </a:pPr>
            <a:r>
              <a:rPr lang="es-ES" sz="2000" dirty="0" smtClean="0">
                <a:solidFill>
                  <a:schemeClr val="tx1">
                    <a:lumMod val="50000"/>
                    <a:lumOff val="50000"/>
                  </a:schemeClr>
                </a:solidFill>
                <a:latin typeface="Poppins" panose="00000500000000000000" pitchFamily="2" charset="0"/>
                <a:cs typeface="Poppins" panose="00000500000000000000" pitchFamily="2" charset="0"/>
              </a:rPr>
              <a:t>Oportunidad</a:t>
            </a:r>
          </a:p>
          <a:p>
            <a:pPr marL="457200" indent="-457200" algn="just">
              <a:buAutoNum type="arabicPeriod"/>
            </a:pPr>
            <a:r>
              <a:rPr lang="es-ES" sz="2000" dirty="0" smtClean="0">
                <a:solidFill>
                  <a:schemeClr val="tx1">
                    <a:lumMod val="50000"/>
                    <a:lumOff val="50000"/>
                  </a:schemeClr>
                </a:solidFill>
                <a:latin typeface="Poppins" panose="00000500000000000000" pitchFamily="2" charset="0"/>
                <a:cs typeface="Poppins" panose="00000500000000000000" pitchFamily="2" charset="0"/>
              </a:rPr>
              <a:t>Prestación de Servicios de Salud</a:t>
            </a:r>
          </a:p>
          <a:p>
            <a:pPr marL="457200" indent="-457200" algn="just">
              <a:buAutoNum type="arabicPeriod"/>
            </a:pPr>
            <a:r>
              <a:rPr lang="es-ES" sz="2000" dirty="0" smtClean="0">
                <a:solidFill>
                  <a:schemeClr val="tx1">
                    <a:lumMod val="50000"/>
                    <a:lumOff val="50000"/>
                  </a:schemeClr>
                </a:solidFill>
                <a:latin typeface="Poppins" panose="00000500000000000000" pitchFamily="2" charset="0"/>
                <a:cs typeface="Poppins" panose="00000500000000000000" pitchFamily="2" charset="0"/>
              </a:rPr>
              <a:t>Caracterización y Gestión de Riesgo</a:t>
            </a:r>
          </a:p>
          <a:p>
            <a:pPr marL="457200" indent="-457200" algn="just">
              <a:buAutoNum type="arabicPeriod"/>
            </a:pPr>
            <a:r>
              <a:rPr lang="es-ES" sz="2000" dirty="0" smtClean="0">
                <a:solidFill>
                  <a:schemeClr val="tx1">
                    <a:lumMod val="50000"/>
                    <a:lumOff val="50000"/>
                  </a:schemeClr>
                </a:solidFill>
                <a:latin typeface="Poppins" panose="00000500000000000000" pitchFamily="2" charset="0"/>
                <a:cs typeface="Poppins" panose="00000500000000000000" pitchFamily="2" charset="0"/>
              </a:rPr>
              <a:t>Contrataciones</a:t>
            </a:r>
          </a:p>
          <a:p>
            <a:pPr marL="457200" indent="-457200" algn="just">
              <a:buAutoNum type="arabicPeriod"/>
            </a:pPr>
            <a:r>
              <a:rPr lang="es-ES" sz="2000" dirty="0" smtClean="0">
                <a:solidFill>
                  <a:schemeClr val="tx1">
                    <a:lumMod val="50000"/>
                    <a:lumOff val="50000"/>
                  </a:schemeClr>
                </a:solidFill>
                <a:latin typeface="Poppins" panose="00000500000000000000" pitchFamily="2" charset="0"/>
                <a:cs typeface="Poppins" panose="00000500000000000000" pitchFamily="2" charset="0"/>
              </a:rPr>
              <a:t>Aspectos Financieros</a:t>
            </a:r>
          </a:p>
          <a:p>
            <a:pPr marL="457200" indent="-457200" algn="just">
              <a:buAutoNum type="arabicPeriod"/>
            </a:pPr>
            <a:r>
              <a:rPr lang="es-ES" sz="2000" dirty="0" smtClean="0">
                <a:solidFill>
                  <a:schemeClr val="tx1">
                    <a:lumMod val="50000"/>
                    <a:lumOff val="50000"/>
                  </a:schemeClr>
                </a:solidFill>
                <a:latin typeface="Poppins" panose="00000500000000000000" pitchFamily="2" charset="0"/>
                <a:cs typeface="Poppins" panose="00000500000000000000" pitchFamily="2" charset="0"/>
              </a:rPr>
              <a:t>Satisfacción del Usuario</a:t>
            </a:r>
            <a:endParaRPr lang="en-US" sz="2000" dirty="0">
              <a:solidFill>
                <a:srgbClr val="A1C90E"/>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2407153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b="98361"/>
          <a:stretch/>
        </p:blipFill>
        <p:spPr>
          <a:xfrm rot="10800000">
            <a:off x="0" y="6856217"/>
            <a:ext cx="12192000" cy="112426"/>
          </a:xfrm>
          <a:prstGeom prst="rect">
            <a:avLst/>
          </a:prstGeom>
        </p:spPr>
      </p:pic>
      <p:sp>
        <p:nvSpPr>
          <p:cNvPr id="4" name="CuadroTexto 3"/>
          <p:cNvSpPr txBox="1"/>
          <p:nvPr/>
        </p:nvSpPr>
        <p:spPr>
          <a:xfrm>
            <a:off x="761953" y="437177"/>
            <a:ext cx="7601617" cy="738664"/>
          </a:xfrm>
          <a:prstGeom prst="rect">
            <a:avLst/>
          </a:prstGeom>
          <a:noFill/>
          <a:ln>
            <a:noFill/>
          </a:ln>
        </p:spPr>
        <p:txBody>
          <a:bodyPr wrap="square" rtlCol="0">
            <a:spAutoFit/>
          </a:bodyPr>
          <a:lstStyle/>
          <a:p>
            <a:r>
              <a:rPr lang="es-ES" sz="2400" b="1" dirty="0">
                <a:solidFill>
                  <a:srgbClr val="C7CD32"/>
                </a:solidFill>
                <a:latin typeface="Poppins ExtraBold" panose="00000900000000000000" pitchFamily="50" charset="0"/>
                <a:cs typeface="Poppins ExtraBold" panose="00000900000000000000" pitchFamily="50" charset="0"/>
              </a:rPr>
              <a:t>Indicadores Cirugía </a:t>
            </a:r>
          </a:p>
          <a:p>
            <a:r>
              <a:rPr lang="es-ES" b="1" dirty="0">
                <a:solidFill>
                  <a:srgbClr val="C7CD32"/>
                </a:solidFill>
                <a:latin typeface="Poppins ExtraBold" panose="00000900000000000000" pitchFamily="50" charset="0"/>
                <a:cs typeface="Poppins ExtraBold" panose="00000900000000000000" pitchFamily="50" charset="0"/>
              </a:rPr>
              <a:t>Clínica Nueva de Cali</a:t>
            </a:r>
            <a:endParaRPr lang="en-US" sz="2000" b="1" dirty="0">
              <a:solidFill>
                <a:srgbClr val="C7CD32"/>
              </a:solidFill>
              <a:latin typeface="Poppins ExtraBold" panose="00000900000000000000" pitchFamily="50" charset="0"/>
              <a:cs typeface="Poppins ExtraBold" panose="00000900000000000000" pitchFamily="50" charset="0"/>
            </a:endParaRPr>
          </a:p>
        </p:txBody>
      </p:sp>
      <p:sp>
        <p:nvSpPr>
          <p:cNvPr id="5" name="Rectángulo 4">
            <a:extLst>
              <a:ext uri="{FF2B5EF4-FFF2-40B4-BE49-F238E27FC236}">
                <a16:creationId xmlns="" xmlns:a16="http://schemas.microsoft.com/office/drawing/2014/main" id="{9C4DAA60-F558-1C43-A4AA-42F7ECC4E8E5}"/>
              </a:ext>
            </a:extLst>
          </p:cNvPr>
          <p:cNvSpPr/>
          <p:nvPr/>
        </p:nvSpPr>
        <p:spPr>
          <a:xfrm>
            <a:off x="975713" y="804473"/>
            <a:ext cx="1210538" cy="45719"/>
          </a:xfrm>
          <a:prstGeom prst="rect">
            <a:avLst/>
          </a:prstGeom>
          <a:solidFill>
            <a:srgbClr val="0E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sp>
        <p:nvSpPr>
          <p:cNvPr id="32" name="CuadroTexto 31"/>
          <p:cNvSpPr txBox="1"/>
          <p:nvPr/>
        </p:nvSpPr>
        <p:spPr>
          <a:xfrm>
            <a:off x="7416533" y="886076"/>
            <a:ext cx="4304810" cy="36407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endParaRPr lang="es-ES" sz="1300" dirty="0">
              <a:solidFill>
                <a:srgbClr val="E7E6E6">
                  <a:lumMod val="50000"/>
                </a:srgbClr>
              </a:solidFill>
              <a:latin typeface="Poppins" panose="02000000000000000000" pitchFamily="2" charset="0"/>
              <a:cs typeface="Poppins" panose="02000000000000000000" pitchFamily="2" charset="0"/>
            </a:endParaRPr>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343" y="21297"/>
            <a:ext cx="3240000" cy="987340"/>
          </a:xfrm>
          <a:prstGeom prst="rect">
            <a:avLst/>
          </a:prstGeom>
        </p:spPr>
      </p:pic>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1100138" y="6273925"/>
            <a:ext cx="6096000" cy="276999"/>
          </a:xfrm>
          <a:prstGeom prst="rect">
            <a:avLst/>
          </a:prstGeom>
        </p:spPr>
        <p:txBody>
          <a:bodyPr>
            <a:spAutoFit/>
          </a:bodyPr>
          <a:lstStyle/>
          <a:p>
            <a:r>
              <a:rPr lang="es-ES" sz="1200" dirty="0">
                <a:solidFill>
                  <a:prstClr val="black"/>
                </a:solidFill>
              </a:rPr>
              <a:t>Fuente: Indicadores de calidad reporte de  2023 CNC</a:t>
            </a:r>
            <a:endParaRPr lang="es-CO" sz="1200" dirty="0">
              <a:solidFill>
                <a:prstClr val="black"/>
              </a:solidFill>
            </a:endParaRPr>
          </a:p>
        </p:txBody>
      </p:sp>
      <p:pic>
        <p:nvPicPr>
          <p:cNvPr id="11" name="Imagen 10"/>
          <p:cNvPicPr>
            <a:picLocks noChangeAspect="1"/>
          </p:cNvPicPr>
          <p:nvPr/>
        </p:nvPicPr>
        <p:blipFill>
          <a:blip r:embed="rId5"/>
          <a:stretch>
            <a:fillRect/>
          </a:stretch>
        </p:blipFill>
        <p:spPr>
          <a:xfrm>
            <a:off x="1100138" y="1823656"/>
            <a:ext cx="10252120" cy="1410478"/>
          </a:xfrm>
          <a:prstGeom prst="rect">
            <a:avLst/>
          </a:prstGeom>
        </p:spPr>
      </p:pic>
      <p:pic>
        <p:nvPicPr>
          <p:cNvPr id="12" name="Imagen 11"/>
          <p:cNvPicPr>
            <a:picLocks noChangeAspect="1"/>
          </p:cNvPicPr>
          <p:nvPr/>
        </p:nvPicPr>
        <p:blipFill>
          <a:blip r:embed="rId6"/>
          <a:stretch>
            <a:fillRect/>
          </a:stretch>
        </p:blipFill>
        <p:spPr>
          <a:xfrm>
            <a:off x="868981" y="3662568"/>
            <a:ext cx="10714434" cy="2108202"/>
          </a:xfrm>
          <a:prstGeom prst="rect">
            <a:avLst/>
          </a:prstGeom>
        </p:spPr>
      </p:pic>
    </p:spTree>
    <p:extLst>
      <p:ext uri="{BB962C8B-B14F-4D97-AF65-F5344CB8AC3E}">
        <p14:creationId xmlns:p14="http://schemas.microsoft.com/office/powerpoint/2010/main" val="42369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nodePh="1">
                                  <p:stCondLst>
                                    <p:cond delay="0"/>
                                  </p:stCondLst>
                                  <p:endCondLst>
                                    <p:cond evt="begin" delay="0">
                                      <p:tn val="15"/>
                                    </p:cond>
                                  </p:end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b="98361"/>
          <a:stretch/>
        </p:blipFill>
        <p:spPr>
          <a:xfrm rot="10800000">
            <a:off x="0" y="6843338"/>
            <a:ext cx="12192000" cy="112426"/>
          </a:xfrm>
          <a:prstGeom prst="rect">
            <a:avLst/>
          </a:prstGeom>
        </p:spPr>
      </p:pic>
      <p:sp>
        <p:nvSpPr>
          <p:cNvPr id="4" name="CuadroTexto 3"/>
          <p:cNvSpPr txBox="1"/>
          <p:nvPr/>
        </p:nvSpPr>
        <p:spPr>
          <a:xfrm>
            <a:off x="975712" y="254558"/>
            <a:ext cx="7601617" cy="830997"/>
          </a:xfrm>
          <a:prstGeom prst="rect">
            <a:avLst/>
          </a:prstGeom>
          <a:noFill/>
          <a:ln>
            <a:noFill/>
          </a:ln>
        </p:spPr>
        <p:txBody>
          <a:bodyPr wrap="square" rtlCol="0">
            <a:spAutoFit/>
          </a:bodyPr>
          <a:lstStyle/>
          <a:p>
            <a:r>
              <a:rPr lang="es-ES" sz="2400" b="1" dirty="0">
                <a:solidFill>
                  <a:srgbClr val="C7CD32"/>
                </a:solidFill>
                <a:latin typeface="Poppins ExtraBold" panose="00000900000000000000" pitchFamily="50" charset="0"/>
                <a:cs typeface="Poppins ExtraBold" panose="00000900000000000000" pitchFamily="50" charset="0"/>
              </a:rPr>
              <a:t>Nivel de complejidad de Cirugías</a:t>
            </a:r>
          </a:p>
          <a:p>
            <a:pPr lvl="3" algn="just"/>
            <a:r>
              <a:rPr lang="es-ES" sz="2400" b="1" dirty="0">
                <a:solidFill>
                  <a:srgbClr val="C7CD32"/>
                </a:solidFill>
                <a:latin typeface="Poppins ExtraBold" panose="00000900000000000000" pitchFamily="50" charset="0"/>
                <a:cs typeface="Poppins ExtraBold" panose="00000900000000000000" pitchFamily="50" charset="0"/>
              </a:rPr>
              <a:t>Clínica Nueva de Cali</a:t>
            </a:r>
            <a:endParaRPr lang="en-US" sz="2400" b="1" dirty="0">
              <a:solidFill>
                <a:srgbClr val="C7CD32"/>
              </a:solidFill>
              <a:latin typeface="Poppins ExtraBold" panose="00000900000000000000" pitchFamily="50" charset="0"/>
              <a:cs typeface="Poppins ExtraBold" panose="00000900000000000000" pitchFamily="50" charset="0"/>
            </a:endParaRPr>
          </a:p>
        </p:txBody>
      </p:sp>
      <p:sp>
        <p:nvSpPr>
          <p:cNvPr id="5" name="Rectángulo 4">
            <a:extLst>
              <a:ext uri="{FF2B5EF4-FFF2-40B4-BE49-F238E27FC236}">
                <a16:creationId xmlns="" xmlns:a16="http://schemas.microsoft.com/office/drawing/2014/main" id="{9C4DAA60-F558-1C43-A4AA-42F7ECC4E8E5}"/>
              </a:ext>
            </a:extLst>
          </p:cNvPr>
          <p:cNvSpPr/>
          <p:nvPr/>
        </p:nvSpPr>
        <p:spPr>
          <a:xfrm>
            <a:off x="975713" y="804473"/>
            <a:ext cx="1210538" cy="45719"/>
          </a:xfrm>
          <a:prstGeom prst="rect">
            <a:avLst/>
          </a:prstGeom>
          <a:solidFill>
            <a:srgbClr val="0E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sp>
        <p:nvSpPr>
          <p:cNvPr id="32" name="CuadroTexto 31"/>
          <p:cNvSpPr txBox="1"/>
          <p:nvPr/>
        </p:nvSpPr>
        <p:spPr>
          <a:xfrm>
            <a:off x="7416533" y="886076"/>
            <a:ext cx="4304810" cy="36407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endParaRPr lang="es-ES" sz="1300" dirty="0">
              <a:solidFill>
                <a:srgbClr val="E7E6E6">
                  <a:lumMod val="50000"/>
                </a:srgbClr>
              </a:solidFill>
              <a:latin typeface="Poppins" panose="02000000000000000000" pitchFamily="2" charset="0"/>
              <a:cs typeface="Poppins" panose="02000000000000000000" pitchFamily="2" charset="0"/>
            </a:endParaRPr>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343" y="21297"/>
            <a:ext cx="3240000" cy="987340"/>
          </a:xfrm>
          <a:prstGeom prst="rect">
            <a:avLst/>
          </a:prstGeom>
        </p:spPr>
      </p:pic>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1100138" y="6273925"/>
            <a:ext cx="6096000" cy="276999"/>
          </a:xfrm>
          <a:prstGeom prst="rect">
            <a:avLst/>
          </a:prstGeom>
        </p:spPr>
        <p:txBody>
          <a:bodyPr>
            <a:spAutoFit/>
          </a:bodyPr>
          <a:lstStyle/>
          <a:p>
            <a:r>
              <a:rPr lang="es-ES" sz="1200" dirty="0">
                <a:solidFill>
                  <a:prstClr val="black"/>
                </a:solidFill>
              </a:rPr>
              <a:t>Fuente: Indicadores de calidad reporte de  2023 CNC</a:t>
            </a:r>
            <a:endParaRPr lang="es-CO" sz="1200" dirty="0">
              <a:solidFill>
                <a:prstClr val="black"/>
              </a:solidFill>
            </a:endParaRPr>
          </a:p>
        </p:txBody>
      </p:sp>
      <p:pic>
        <p:nvPicPr>
          <p:cNvPr id="8" name="Imagen 7"/>
          <p:cNvPicPr>
            <a:picLocks noChangeAspect="1"/>
          </p:cNvPicPr>
          <p:nvPr/>
        </p:nvPicPr>
        <p:blipFill>
          <a:blip r:embed="rId5"/>
          <a:stretch>
            <a:fillRect/>
          </a:stretch>
        </p:blipFill>
        <p:spPr>
          <a:xfrm>
            <a:off x="4958564" y="4575349"/>
            <a:ext cx="6009045" cy="1698576"/>
          </a:xfrm>
          <a:prstGeom prst="rect">
            <a:avLst/>
          </a:prstGeom>
        </p:spPr>
      </p:pic>
      <p:pic>
        <p:nvPicPr>
          <p:cNvPr id="11" name="Imagen 10"/>
          <p:cNvPicPr>
            <a:picLocks noChangeAspect="1"/>
          </p:cNvPicPr>
          <p:nvPr/>
        </p:nvPicPr>
        <p:blipFill>
          <a:blip r:embed="rId6"/>
          <a:stretch>
            <a:fillRect/>
          </a:stretch>
        </p:blipFill>
        <p:spPr>
          <a:xfrm>
            <a:off x="779489" y="1457952"/>
            <a:ext cx="8988054" cy="2745000"/>
          </a:xfrm>
          <a:prstGeom prst="rect">
            <a:avLst/>
          </a:prstGeom>
        </p:spPr>
      </p:pic>
    </p:spTree>
    <p:extLst>
      <p:ext uri="{BB962C8B-B14F-4D97-AF65-F5344CB8AC3E}">
        <p14:creationId xmlns:p14="http://schemas.microsoft.com/office/powerpoint/2010/main" val="17978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nodePh="1">
                                  <p:stCondLst>
                                    <p:cond delay="0"/>
                                  </p:stCondLst>
                                  <p:endCondLst>
                                    <p:cond evt="begin" delay="0">
                                      <p:tn val="15"/>
                                    </p:cond>
                                  </p:end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b="98361"/>
          <a:stretch/>
        </p:blipFill>
        <p:spPr>
          <a:xfrm rot="10800000">
            <a:off x="0" y="6864896"/>
            <a:ext cx="12192000" cy="112426"/>
          </a:xfrm>
          <a:prstGeom prst="rect">
            <a:avLst/>
          </a:prstGeom>
        </p:spPr>
      </p:pic>
      <p:sp>
        <p:nvSpPr>
          <p:cNvPr id="5" name="Rectángulo 4">
            <a:extLst>
              <a:ext uri="{FF2B5EF4-FFF2-40B4-BE49-F238E27FC236}">
                <a16:creationId xmlns="" xmlns:a16="http://schemas.microsoft.com/office/drawing/2014/main" id="{9C4DAA60-F558-1C43-A4AA-42F7ECC4E8E5}"/>
              </a:ext>
            </a:extLst>
          </p:cNvPr>
          <p:cNvSpPr/>
          <p:nvPr/>
        </p:nvSpPr>
        <p:spPr>
          <a:xfrm>
            <a:off x="616132" y="732058"/>
            <a:ext cx="1210538" cy="45719"/>
          </a:xfrm>
          <a:prstGeom prst="rect">
            <a:avLst/>
          </a:prstGeom>
          <a:solidFill>
            <a:srgbClr val="0E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sp>
        <p:nvSpPr>
          <p:cNvPr id="32" name="CuadroTexto 31"/>
          <p:cNvSpPr txBox="1"/>
          <p:nvPr/>
        </p:nvSpPr>
        <p:spPr>
          <a:xfrm>
            <a:off x="7416533" y="886076"/>
            <a:ext cx="4304810" cy="36407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endParaRPr lang="es-ES" sz="1300" dirty="0">
              <a:solidFill>
                <a:srgbClr val="E7E6E6">
                  <a:lumMod val="50000"/>
                </a:srgbClr>
              </a:solidFill>
              <a:latin typeface="Poppins" panose="02000000000000000000" pitchFamily="2" charset="0"/>
              <a:cs typeface="Poppins" panose="02000000000000000000" pitchFamily="2" charset="0"/>
            </a:endParaRPr>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343" y="21297"/>
            <a:ext cx="3240000" cy="987340"/>
          </a:xfrm>
          <a:prstGeom prst="rect">
            <a:avLst/>
          </a:prstGeom>
        </p:spPr>
      </p:pic>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685876" y="6392523"/>
            <a:ext cx="6096000" cy="276999"/>
          </a:xfrm>
          <a:prstGeom prst="rect">
            <a:avLst/>
          </a:prstGeom>
        </p:spPr>
        <p:txBody>
          <a:bodyPr>
            <a:spAutoFit/>
          </a:bodyPr>
          <a:lstStyle/>
          <a:p>
            <a:r>
              <a:rPr lang="es-ES" sz="1200" dirty="0">
                <a:solidFill>
                  <a:prstClr val="black"/>
                </a:solidFill>
              </a:rPr>
              <a:t>Fuente: Indicadores de calidad reporte de  2023 CNC</a:t>
            </a:r>
            <a:endParaRPr lang="es-CO" sz="1200" dirty="0">
              <a:solidFill>
                <a:prstClr val="black"/>
              </a:solidFill>
            </a:endParaRPr>
          </a:p>
        </p:txBody>
      </p:sp>
      <p:sp>
        <p:nvSpPr>
          <p:cNvPr id="17" name="CuadroTexto 16"/>
          <p:cNvSpPr txBox="1"/>
          <p:nvPr/>
        </p:nvSpPr>
        <p:spPr>
          <a:xfrm>
            <a:off x="437881" y="240702"/>
            <a:ext cx="8212016" cy="461665"/>
          </a:xfrm>
          <a:prstGeom prst="rect">
            <a:avLst/>
          </a:prstGeom>
          <a:noFill/>
          <a:ln>
            <a:noFill/>
          </a:ln>
        </p:spPr>
        <p:txBody>
          <a:bodyPr wrap="square" rtlCol="0">
            <a:spAutoFit/>
          </a:bodyPr>
          <a:lstStyle/>
          <a:p>
            <a:r>
              <a:rPr lang="es-ES" sz="2400" b="1" dirty="0">
                <a:solidFill>
                  <a:srgbClr val="C7CD32"/>
                </a:solidFill>
                <a:latin typeface="Poppins ExtraBold" panose="00000900000000000000" pitchFamily="50" charset="0"/>
                <a:cs typeface="Poppins ExtraBold" panose="00000900000000000000" pitchFamily="50" charset="0"/>
              </a:rPr>
              <a:t>Tasa de Hospitalización EPS</a:t>
            </a:r>
            <a:endParaRPr lang="en-US" sz="2400" b="1" dirty="0">
              <a:solidFill>
                <a:srgbClr val="C7CD32"/>
              </a:solidFill>
              <a:latin typeface="Poppins ExtraBold" panose="00000900000000000000" pitchFamily="50" charset="0"/>
              <a:cs typeface="Poppins ExtraBold" panose="00000900000000000000" pitchFamily="50" charset="0"/>
            </a:endParaRPr>
          </a:p>
        </p:txBody>
      </p:sp>
      <p:sp>
        <p:nvSpPr>
          <p:cNvPr id="7" name="CuadroTexto 6">
            <a:extLst>
              <a:ext uri="{FF2B5EF4-FFF2-40B4-BE49-F238E27FC236}">
                <a16:creationId xmlns="" xmlns:a16="http://schemas.microsoft.com/office/drawing/2014/main" id="{B4F85262-6CFA-B515-30F3-7214080D53EB}"/>
              </a:ext>
            </a:extLst>
          </p:cNvPr>
          <p:cNvSpPr txBox="1"/>
          <p:nvPr/>
        </p:nvSpPr>
        <p:spPr>
          <a:xfrm>
            <a:off x="779489" y="1247584"/>
            <a:ext cx="3997188" cy="338554"/>
          </a:xfrm>
          <a:prstGeom prst="rect">
            <a:avLst/>
          </a:prstGeom>
          <a:noFill/>
          <a:ln>
            <a:noFill/>
          </a:ln>
        </p:spPr>
        <p:txBody>
          <a:bodyPr wrap="square" rtlCol="0">
            <a:spAutoFit/>
          </a:bodyPr>
          <a:lstStyle/>
          <a:p>
            <a:pPr algn="ctr"/>
            <a:r>
              <a:rPr lang="en-US" sz="1600" b="1" dirty="0" err="1">
                <a:solidFill>
                  <a:srgbClr val="C7CD32"/>
                </a:solidFill>
                <a:latin typeface="Poppins ExtraBold" panose="00000900000000000000" pitchFamily="50" charset="0"/>
                <a:cs typeface="Poppins ExtraBold" panose="00000900000000000000" pitchFamily="50" charset="0"/>
              </a:rPr>
              <a:t>Tasa</a:t>
            </a:r>
            <a:r>
              <a:rPr lang="en-US" sz="1600" b="1" dirty="0">
                <a:solidFill>
                  <a:srgbClr val="C7CD32"/>
                </a:solidFill>
                <a:latin typeface="Poppins ExtraBold" panose="00000900000000000000" pitchFamily="50" charset="0"/>
                <a:cs typeface="Poppins ExtraBold" panose="00000900000000000000" pitchFamily="50" charset="0"/>
              </a:rPr>
              <a:t> </a:t>
            </a:r>
            <a:r>
              <a:rPr lang="en-US" sz="1600" b="1" dirty="0" err="1">
                <a:solidFill>
                  <a:srgbClr val="C7CD32"/>
                </a:solidFill>
                <a:latin typeface="Poppins ExtraBold" panose="00000900000000000000" pitchFamily="50" charset="0"/>
                <a:cs typeface="Poppins ExtraBold" panose="00000900000000000000" pitchFamily="50" charset="0"/>
              </a:rPr>
              <a:t>Hospitalizacion</a:t>
            </a:r>
            <a:r>
              <a:rPr lang="en-US" sz="1600" b="1" dirty="0">
                <a:solidFill>
                  <a:srgbClr val="C7CD32"/>
                </a:solidFill>
                <a:latin typeface="Poppins ExtraBold" panose="00000900000000000000" pitchFamily="50" charset="0"/>
                <a:cs typeface="Poppins ExtraBold" panose="00000900000000000000" pitchFamily="50" charset="0"/>
              </a:rPr>
              <a:t> General</a:t>
            </a:r>
          </a:p>
        </p:txBody>
      </p:sp>
      <p:sp>
        <p:nvSpPr>
          <p:cNvPr id="8" name="CuadroTexto 7">
            <a:extLst>
              <a:ext uri="{FF2B5EF4-FFF2-40B4-BE49-F238E27FC236}">
                <a16:creationId xmlns="" xmlns:a16="http://schemas.microsoft.com/office/drawing/2014/main" id="{C76B2CD6-23B6-5578-74BD-6BE788598A36}"/>
              </a:ext>
            </a:extLst>
          </p:cNvPr>
          <p:cNvSpPr txBox="1"/>
          <p:nvPr/>
        </p:nvSpPr>
        <p:spPr>
          <a:xfrm>
            <a:off x="5781078" y="1210707"/>
            <a:ext cx="5940265" cy="338554"/>
          </a:xfrm>
          <a:prstGeom prst="rect">
            <a:avLst/>
          </a:prstGeom>
          <a:noFill/>
          <a:ln>
            <a:noFill/>
          </a:ln>
        </p:spPr>
        <p:txBody>
          <a:bodyPr wrap="square" rtlCol="0">
            <a:spAutoFit/>
          </a:bodyPr>
          <a:lstStyle/>
          <a:p>
            <a:pPr algn="ctr"/>
            <a:r>
              <a:rPr lang="en-US" sz="1600" b="1" dirty="0" err="1">
                <a:solidFill>
                  <a:srgbClr val="C7CD32"/>
                </a:solidFill>
                <a:latin typeface="Poppins ExtraBold" panose="00000900000000000000" pitchFamily="50" charset="0"/>
                <a:cs typeface="Poppins ExtraBold" panose="00000900000000000000" pitchFamily="50" charset="0"/>
              </a:rPr>
              <a:t>Tasa</a:t>
            </a:r>
            <a:r>
              <a:rPr lang="en-US" sz="1600" b="1" dirty="0">
                <a:solidFill>
                  <a:srgbClr val="C7CD32"/>
                </a:solidFill>
                <a:latin typeface="Poppins ExtraBold" panose="00000900000000000000" pitchFamily="50" charset="0"/>
                <a:cs typeface="Poppins ExtraBold" panose="00000900000000000000" pitchFamily="50" charset="0"/>
              </a:rPr>
              <a:t> de </a:t>
            </a:r>
            <a:r>
              <a:rPr lang="en-US" sz="1600" b="1" dirty="0" err="1">
                <a:solidFill>
                  <a:srgbClr val="C7CD32"/>
                </a:solidFill>
                <a:latin typeface="Poppins ExtraBold" panose="00000900000000000000" pitchFamily="50" charset="0"/>
                <a:cs typeface="Poppins ExtraBold" panose="00000900000000000000" pitchFamily="50" charset="0"/>
              </a:rPr>
              <a:t>Hospitalización</a:t>
            </a:r>
            <a:r>
              <a:rPr lang="en-US" sz="1600" b="1" dirty="0">
                <a:solidFill>
                  <a:srgbClr val="C7CD32"/>
                </a:solidFill>
                <a:latin typeface="Poppins ExtraBold" panose="00000900000000000000" pitchFamily="50" charset="0"/>
                <a:cs typeface="Poppins ExtraBold" panose="00000900000000000000" pitchFamily="50" charset="0"/>
              </a:rPr>
              <a:t> </a:t>
            </a:r>
            <a:r>
              <a:rPr lang="en-US" sz="1600" b="1" dirty="0" err="1">
                <a:solidFill>
                  <a:srgbClr val="C7CD32"/>
                </a:solidFill>
                <a:latin typeface="Poppins ExtraBold" panose="00000900000000000000" pitchFamily="50" charset="0"/>
                <a:cs typeface="Poppins ExtraBold" panose="00000900000000000000" pitchFamily="50" charset="0"/>
              </a:rPr>
              <a:t>por</a:t>
            </a:r>
            <a:r>
              <a:rPr lang="en-US" sz="1600" b="1" dirty="0">
                <a:solidFill>
                  <a:srgbClr val="C7CD32"/>
                </a:solidFill>
                <a:latin typeface="Poppins ExtraBold" panose="00000900000000000000" pitchFamily="50" charset="0"/>
                <a:cs typeface="Poppins ExtraBold" panose="00000900000000000000" pitchFamily="50" charset="0"/>
              </a:rPr>
              <a:t> </a:t>
            </a:r>
            <a:r>
              <a:rPr lang="en-US" sz="1600" b="1" dirty="0" err="1">
                <a:solidFill>
                  <a:srgbClr val="C7CD32"/>
                </a:solidFill>
                <a:latin typeface="Poppins ExtraBold" panose="00000900000000000000" pitchFamily="50" charset="0"/>
                <a:cs typeface="Poppins ExtraBold" panose="00000900000000000000" pitchFamily="50" charset="0"/>
              </a:rPr>
              <a:t>Territorios</a:t>
            </a:r>
            <a:endParaRPr lang="en-US" sz="1600" b="1" dirty="0">
              <a:solidFill>
                <a:srgbClr val="C7CD32"/>
              </a:solidFill>
              <a:latin typeface="Poppins ExtraBold" panose="00000900000000000000" pitchFamily="50" charset="0"/>
              <a:cs typeface="Poppins ExtraBold" panose="00000900000000000000" pitchFamily="50" charset="0"/>
            </a:endParaRPr>
          </a:p>
        </p:txBody>
      </p:sp>
      <p:pic>
        <p:nvPicPr>
          <p:cNvPr id="4" name="Imagen 3"/>
          <p:cNvPicPr>
            <a:picLocks noChangeAspect="1"/>
          </p:cNvPicPr>
          <p:nvPr/>
        </p:nvPicPr>
        <p:blipFill>
          <a:blip r:embed="rId5"/>
          <a:stretch>
            <a:fillRect/>
          </a:stretch>
        </p:blipFill>
        <p:spPr>
          <a:xfrm>
            <a:off x="685876" y="2011230"/>
            <a:ext cx="4584589" cy="2755631"/>
          </a:xfrm>
          <a:prstGeom prst="rect">
            <a:avLst/>
          </a:prstGeom>
        </p:spPr>
      </p:pic>
      <p:pic>
        <p:nvPicPr>
          <p:cNvPr id="9" name="Imagen 8"/>
          <p:cNvPicPr>
            <a:picLocks noChangeAspect="1"/>
          </p:cNvPicPr>
          <p:nvPr/>
        </p:nvPicPr>
        <p:blipFill>
          <a:blip r:embed="rId6"/>
          <a:stretch>
            <a:fillRect/>
          </a:stretch>
        </p:blipFill>
        <p:spPr>
          <a:xfrm>
            <a:off x="6096000" y="2171171"/>
            <a:ext cx="5285690" cy="2389839"/>
          </a:xfrm>
          <a:prstGeom prst="rect">
            <a:avLst/>
          </a:prstGeom>
        </p:spPr>
      </p:pic>
    </p:spTree>
    <p:extLst>
      <p:ext uri="{BB962C8B-B14F-4D97-AF65-F5344CB8AC3E}">
        <p14:creationId xmlns:p14="http://schemas.microsoft.com/office/powerpoint/2010/main" val="149560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nodePh="1">
                                  <p:stCondLst>
                                    <p:cond delay="0"/>
                                  </p:stCondLst>
                                  <p:endCondLst>
                                    <p:cond evt="begin" delay="0">
                                      <p:tn val="10"/>
                                    </p:cond>
                                  </p:end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p:bldP spid="17"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b="98361"/>
          <a:stretch/>
        </p:blipFill>
        <p:spPr>
          <a:xfrm rot="10800000">
            <a:off x="0" y="6760564"/>
            <a:ext cx="12192000" cy="112426"/>
          </a:xfrm>
          <a:prstGeom prst="rect">
            <a:avLst/>
          </a:prstGeom>
        </p:spPr>
      </p:pic>
      <p:sp>
        <p:nvSpPr>
          <p:cNvPr id="4" name="CuadroTexto 3"/>
          <p:cNvSpPr txBox="1"/>
          <p:nvPr/>
        </p:nvSpPr>
        <p:spPr>
          <a:xfrm>
            <a:off x="975713" y="1094550"/>
            <a:ext cx="6073044" cy="523220"/>
          </a:xfrm>
          <a:prstGeom prst="rect">
            <a:avLst/>
          </a:prstGeom>
          <a:noFill/>
          <a:ln>
            <a:noFill/>
          </a:ln>
        </p:spPr>
        <p:txBody>
          <a:bodyPr wrap="square" rtlCol="0">
            <a:spAutoFit/>
          </a:bodyPr>
          <a:lstStyle/>
          <a:p>
            <a:r>
              <a:rPr lang="es-ES" sz="2800" b="1" dirty="0">
                <a:solidFill>
                  <a:srgbClr val="C7CD32"/>
                </a:solidFill>
                <a:latin typeface="Poppins ExtraBold" panose="00000900000000000000" pitchFamily="50" charset="0"/>
                <a:cs typeface="Poppins ExtraBold" panose="00000900000000000000" pitchFamily="50" charset="0"/>
              </a:rPr>
              <a:t>Referencia y Contra referencia</a:t>
            </a:r>
            <a:endParaRPr lang="en-US" sz="2800" b="1" dirty="0">
              <a:solidFill>
                <a:srgbClr val="C7CD32"/>
              </a:solidFill>
              <a:latin typeface="Poppins ExtraBold" panose="00000900000000000000" pitchFamily="50" charset="0"/>
              <a:cs typeface="Poppins ExtraBold" panose="00000900000000000000" pitchFamily="50" charset="0"/>
            </a:endParaRPr>
          </a:p>
        </p:txBody>
      </p:sp>
      <p:sp>
        <p:nvSpPr>
          <p:cNvPr id="5" name="Rectángulo 4">
            <a:extLst>
              <a:ext uri="{FF2B5EF4-FFF2-40B4-BE49-F238E27FC236}">
                <a16:creationId xmlns="" xmlns:a16="http://schemas.microsoft.com/office/drawing/2014/main" id="{9C4DAA60-F558-1C43-A4AA-42F7ECC4E8E5}"/>
              </a:ext>
            </a:extLst>
          </p:cNvPr>
          <p:cNvSpPr/>
          <p:nvPr/>
        </p:nvSpPr>
        <p:spPr>
          <a:xfrm>
            <a:off x="1112924" y="1685122"/>
            <a:ext cx="1210538" cy="45719"/>
          </a:xfrm>
          <a:prstGeom prst="rect">
            <a:avLst/>
          </a:prstGeom>
          <a:solidFill>
            <a:srgbClr val="0E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5540" y="270733"/>
            <a:ext cx="3240000" cy="987340"/>
          </a:xfrm>
          <a:prstGeom prst="rect">
            <a:avLst/>
          </a:prstGeom>
        </p:spPr>
      </p:pic>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Diagrama 1">
            <a:extLst>
              <a:ext uri="{FF2B5EF4-FFF2-40B4-BE49-F238E27FC236}">
                <a16:creationId xmlns="" xmlns:a16="http://schemas.microsoft.com/office/drawing/2014/main" id="{B016489F-B4C0-721A-B7C7-71E2EE0B7012}"/>
              </a:ext>
            </a:extLst>
          </p:cNvPr>
          <p:cNvGraphicFramePr/>
          <p:nvPr/>
        </p:nvGraphicFramePr>
        <p:xfrm>
          <a:off x="427540" y="1114673"/>
          <a:ext cx="8128000" cy="43992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Imagen 5">
            <a:extLst>
              <a:ext uri="{FF2B5EF4-FFF2-40B4-BE49-F238E27FC236}">
                <a16:creationId xmlns="" xmlns:a16="http://schemas.microsoft.com/office/drawing/2014/main" id="{A64BAE2A-A787-1451-F860-623C426072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40924" y="1417011"/>
            <a:ext cx="2708045" cy="2850189"/>
          </a:xfrm>
          <a:prstGeom prst="rect">
            <a:avLst/>
          </a:prstGeom>
        </p:spPr>
      </p:pic>
      <p:sp>
        <p:nvSpPr>
          <p:cNvPr id="8" name="CuadroTexto 7">
            <a:extLst>
              <a:ext uri="{FF2B5EF4-FFF2-40B4-BE49-F238E27FC236}">
                <a16:creationId xmlns="" xmlns:a16="http://schemas.microsoft.com/office/drawing/2014/main" id="{5BCFE1B6-E751-B5A8-7C5B-FFB78F52F81B}"/>
              </a:ext>
            </a:extLst>
          </p:cNvPr>
          <p:cNvSpPr txBox="1"/>
          <p:nvPr/>
        </p:nvSpPr>
        <p:spPr>
          <a:xfrm>
            <a:off x="9654041" y="2065121"/>
            <a:ext cx="1881809" cy="2123658"/>
          </a:xfrm>
          <a:prstGeom prst="rect">
            <a:avLst/>
          </a:prstGeom>
          <a:noFill/>
        </p:spPr>
        <p:txBody>
          <a:bodyPr wrap="square" rtlCol="0">
            <a:spAutoFit/>
          </a:bodyPr>
          <a:lstStyle/>
          <a:p>
            <a:pPr algn="ctr"/>
            <a:r>
              <a:rPr lang="es-ES" sz="2400" b="1" dirty="0">
                <a:solidFill>
                  <a:prstClr val="black"/>
                </a:solidFill>
              </a:rPr>
              <a:t>0.5 Horas</a:t>
            </a:r>
          </a:p>
          <a:p>
            <a:pPr algn="ctr"/>
            <a:r>
              <a:rPr lang="es-ES" sz="1400" b="1" dirty="0">
                <a:solidFill>
                  <a:prstClr val="black"/>
                </a:solidFill>
              </a:rPr>
              <a:t>Promedio de espera  autorización para la referencia de pacientes en 2023, 0.6 horas en promedio para el 2022</a:t>
            </a:r>
          </a:p>
          <a:p>
            <a:pPr algn="ctr"/>
            <a:r>
              <a:rPr lang="es-ES" sz="2400" b="1" dirty="0">
                <a:solidFill>
                  <a:prstClr val="black"/>
                </a:solidFill>
              </a:rPr>
              <a:t> </a:t>
            </a:r>
            <a:endParaRPr lang="es-CO" sz="2400" b="1" dirty="0">
              <a:solidFill>
                <a:prstClr val="black"/>
              </a:solidFill>
            </a:endParaRPr>
          </a:p>
        </p:txBody>
      </p:sp>
      <p:sp>
        <p:nvSpPr>
          <p:cNvPr id="9" name="CuadroTexto 8">
            <a:extLst>
              <a:ext uri="{FF2B5EF4-FFF2-40B4-BE49-F238E27FC236}">
                <a16:creationId xmlns="" xmlns:a16="http://schemas.microsoft.com/office/drawing/2014/main" id="{555BB071-1025-E95E-2640-25153B1D6006}"/>
              </a:ext>
            </a:extLst>
          </p:cNvPr>
          <p:cNvSpPr txBox="1"/>
          <p:nvPr/>
        </p:nvSpPr>
        <p:spPr>
          <a:xfrm>
            <a:off x="278296" y="6467061"/>
            <a:ext cx="5349594" cy="276999"/>
          </a:xfrm>
          <a:prstGeom prst="rect">
            <a:avLst/>
          </a:prstGeom>
          <a:noFill/>
        </p:spPr>
        <p:txBody>
          <a:bodyPr wrap="square" rtlCol="0">
            <a:spAutoFit/>
          </a:bodyPr>
          <a:lstStyle/>
          <a:p>
            <a:r>
              <a:rPr lang="es-ES" sz="1200" dirty="0">
                <a:solidFill>
                  <a:prstClr val="black"/>
                </a:solidFill>
              </a:rPr>
              <a:t>Fuente: Informe aplicativo referencia y contra referencia 2022-2023</a:t>
            </a:r>
          </a:p>
        </p:txBody>
      </p:sp>
      <p:pic>
        <p:nvPicPr>
          <p:cNvPr id="10" name="Imagen 9">
            <a:extLst>
              <a:ext uri="{FF2B5EF4-FFF2-40B4-BE49-F238E27FC236}">
                <a16:creationId xmlns="" xmlns:a16="http://schemas.microsoft.com/office/drawing/2014/main" id="{BB504693-A815-D7FA-ACEC-BD1C9C79C034}"/>
              </a:ext>
            </a:extLst>
          </p:cNvPr>
          <p:cNvPicPr>
            <a:picLocks noChangeAspect="1"/>
          </p:cNvPicPr>
          <p:nvPr/>
        </p:nvPicPr>
        <p:blipFill>
          <a:blip r:embed="rId11"/>
          <a:stretch>
            <a:fillRect/>
          </a:stretch>
        </p:blipFill>
        <p:spPr>
          <a:xfrm>
            <a:off x="6152432" y="4495083"/>
            <a:ext cx="4442513" cy="2110477"/>
          </a:xfrm>
          <a:prstGeom prst="rect">
            <a:avLst/>
          </a:prstGeom>
        </p:spPr>
      </p:pic>
      <p:sp>
        <p:nvSpPr>
          <p:cNvPr id="11" name="CuadroTexto 10">
            <a:extLst>
              <a:ext uri="{FF2B5EF4-FFF2-40B4-BE49-F238E27FC236}">
                <a16:creationId xmlns="" xmlns:a16="http://schemas.microsoft.com/office/drawing/2014/main" id="{3D78C2CB-63E9-8FD6-7591-0822DD7CB03F}"/>
              </a:ext>
            </a:extLst>
          </p:cNvPr>
          <p:cNvSpPr txBox="1"/>
          <p:nvPr/>
        </p:nvSpPr>
        <p:spPr>
          <a:xfrm>
            <a:off x="6321287" y="4689016"/>
            <a:ext cx="4170151" cy="1569660"/>
          </a:xfrm>
          <a:prstGeom prst="rect">
            <a:avLst/>
          </a:prstGeom>
          <a:noFill/>
        </p:spPr>
        <p:txBody>
          <a:bodyPr wrap="square" rtlCol="0">
            <a:spAutoFit/>
          </a:bodyPr>
          <a:lstStyle/>
          <a:p>
            <a:r>
              <a:rPr lang="es-ES" sz="1600" dirty="0">
                <a:solidFill>
                  <a:srgbClr val="FFFFFF"/>
                </a:solidFill>
              </a:rPr>
              <a:t>Se gestionaron 4564 traslados en ambulancia,  de los cuales 4159 fueron realizados en Cali y 405 en los demás municipios en 2023, mientras que en 2022 se gestionaron 3934 traslados de los cuales 3766 se realizaron en Cali y 168 en los demás municipios</a:t>
            </a:r>
            <a:endParaRPr lang="es-CO" sz="1600" dirty="0">
              <a:solidFill>
                <a:srgbClr val="FFFFFF"/>
              </a:solidFill>
            </a:endParaRPr>
          </a:p>
        </p:txBody>
      </p:sp>
    </p:spTree>
    <p:extLst>
      <p:ext uri="{BB962C8B-B14F-4D97-AF65-F5344CB8AC3E}">
        <p14:creationId xmlns:p14="http://schemas.microsoft.com/office/powerpoint/2010/main" val="591633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Imagen que contiene Logotipo&#10;&#10;Descripción generada automáticamente">
            <a:extLst>
              <a:ext uri="{FF2B5EF4-FFF2-40B4-BE49-F238E27FC236}">
                <a16:creationId xmlns="" xmlns:a16="http://schemas.microsoft.com/office/drawing/2014/main" id="{999EB3EF-3457-1875-3FC1-D93E0C342978}"/>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48850" y="520700"/>
            <a:ext cx="2322950" cy="485098"/>
          </a:xfrm>
          <a:prstGeom prst="rect">
            <a:avLst/>
          </a:prstGeom>
        </p:spPr>
      </p:pic>
      <p:sp>
        <p:nvSpPr>
          <p:cNvPr id="5" name="CuadroTexto 4">
            <a:extLst>
              <a:ext uri="{FF2B5EF4-FFF2-40B4-BE49-F238E27FC236}">
                <a16:creationId xmlns="" xmlns:a16="http://schemas.microsoft.com/office/drawing/2014/main" id="{84D43BD3-E52B-A1C6-CE31-CAB93C1CB61C}"/>
              </a:ext>
            </a:extLst>
          </p:cNvPr>
          <p:cNvSpPr txBox="1"/>
          <p:nvPr/>
        </p:nvSpPr>
        <p:spPr>
          <a:xfrm>
            <a:off x="2971800" y="2577259"/>
            <a:ext cx="6494929" cy="2015936"/>
          </a:xfrm>
          <a:prstGeom prst="rect">
            <a:avLst/>
          </a:prstGeom>
          <a:noFill/>
        </p:spPr>
        <p:txBody>
          <a:bodyPr wrap="square" rtlCol="0">
            <a:spAutoFit/>
          </a:bodyPr>
          <a:lstStyle/>
          <a:p>
            <a:pPr algn="ctr">
              <a:lnSpc>
                <a:spcPts val="5000"/>
              </a:lnSpc>
            </a:pPr>
            <a:r>
              <a:rPr lang="es-ES" sz="4800" b="1" dirty="0" smtClean="0">
                <a:solidFill>
                  <a:schemeClr val="bg1"/>
                </a:solidFill>
                <a:latin typeface="Poppins" panose="00000500000000000000" pitchFamily="2" charset="0"/>
                <a:cs typeface="Poppins" panose="00000500000000000000" pitchFamily="2" charset="0"/>
              </a:rPr>
              <a:t>3. Caracterización de la Población y Gestión del Riesgo</a:t>
            </a:r>
            <a:endParaRPr lang="en-US" sz="4800" b="1" dirty="0">
              <a:solidFill>
                <a:srgbClr val="006837"/>
              </a:solidFill>
              <a:latin typeface="Poppins" panose="00000500000000000000" pitchFamily="2" charset="0"/>
              <a:cs typeface="Poppins" panose="00000500000000000000" pitchFamily="2" charset="0"/>
            </a:endParaRPr>
          </a:p>
        </p:txBody>
      </p:sp>
      <p:grpSp>
        <p:nvGrpSpPr>
          <p:cNvPr id="16" name="Grupo 15">
            <a:extLst>
              <a:ext uri="{FF2B5EF4-FFF2-40B4-BE49-F238E27FC236}">
                <a16:creationId xmlns="" xmlns:a16="http://schemas.microsoft.com/office/drawing/2014/main" id="{DC8C98B6-8A51-56F2-1455-7F91925B80FC}"/>
              </a:ext>
            </a:extLst>
          </p:cNvPr>
          <p:cNvGrpSpPr/>
          <p:nvPr/>
        </p:nvGrpSpPr>
        <p:grpSpPr>
          <a:xfrm>
            <a:off x="226178" y="5634011"/>
            <a:ext cx="11739645" cy="965809"/>
            <a:chOff x="278200" y="5634011"/>
            <a:chExt cx="11739645" cy="965809"/>
          </a:xfrm>
        </p:grpSpPr>
        <p:pic>
          <p:nvPicPr>
            <p:cNvPr id="18" name="Imagen 17">
              <a:extLst>
                <a:ext uri="{FF2B5EF4-FFF2-40B4-BE49-F238E27FC236}">
                  <a16:creationId xmlns="" xmlns:a16="http://schemas.microsoft.com/office/drawing/2014/main" id="{201EF026-9D77-5105-CBE5-884772A7821B}"/>
                </a:ext>
              </a:extLst>
            </p:cNvPr>
            <p:cNvPicPr>
              <a:picLocks noChangeAspect="1"/>
            </p:cNvPicPr>
            <p:nvPr/>
          </p:nvPicPr>
          <p:blipFill>
            <a:blip r:embed="rId4" cstate="print">
              <a:alphaModFix/>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rot="16200000">
              <a:off x="11524299" y="6023512"/>
              <a:ext cx="883048" cy="104045"/>
            </a:xfrm>
            <a:prstGeom prst="rect">
              <a:avLst/>
            </a:prstGeom>
          </p:spPr>
        </p:pic>
        <p:pic>
          <p:nvPicPr>
            <p:cNvPr id="19" name="Imagen 18" descr="Forma&#10;&#10;Descripción generada automáticamente con confianza media">
              <a:extLst>
                <a:ext uri="{FF2B5EF4-FFF2-40B4-BE49-F238E27FC236}">
                  <a16:creationId xmlns="" xmlns:a16="http://schemas.microsoft.com/office/drawing/2014/main" id="{D654DEE9-BFAC-A23E-285F-F5CBFEF18E04}"/>
                </a:ext>
              </a:extLst>
            </p:cNvPr>
            <p:cNvPicPr>
              <a:picLocks noChangeAspect="1"/>
            </p:cNvPicPr>
            <p:nvPr/>
          </p:nvPicPr>
          <p:blipFill>
            <a:blip r:embed="rId6" cstate="print">
              <a:alphaModFix/>
              <a:lum bright="70000" contrast="-70000"/>
              <a:extLst>
                <a:ext uri="{28A0092B-C50C-407E-A947-70E740481C1C}">
                  <a14:useLocalDpi xmlns:a14="http://schemas.microsoft.com/office/drawing/2010/main" val="0"/>
                </a:ext>
              </a:extLst>
            </a:blip>
            <a:stretch>
              <a:fillRect/>
            </a:stretch>
          </p:blipFill>
          <p:spPr>
            <a:xfrm>
              <a:off x="278200" y="6434298"/>
              <a:ext cx="845345" cy="165522"/>
            </a:xfrm>
            <a:prstGeom prst="rect">
              <a:avLst/>
            </a:prstGeom>
          </p:spPr>
        </p:pic>
      </p:grpSp>
    </p:spTree>
    <p:extLst>
      <p:ext uri="{BB962C8B-B14F-4D97-AF65-F5344CB8AC3E}">
        <p14:creationId xmlns:p14="http://schemas.microsoft.com/office/powerpoint/2010/main" val="2596175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5540" y="270733"/>
            <a:ext cx="3240000" cy="987340"/>
          </a:xfrm>
          <a:prstGeom prst="rect">
            <a:avLst/>
          </a:prstGeom>
        </p:spPr>
      </p:pic>
      <p:sp>
        <p:nvSpPr>
          <p:cNvPr id="14" name="CuadroTexto 13"/>
          <p:cNvSpPr txBox="1"/>
          <p:nvPr/>
        </p:nvSpPr>
        <p:spPr>
          <a:xfrm>
            <a:off x="599939" y="426686"/>
            <a:ext cx="6073044" cy="584775"/>
          </a:xfrm>
          <a:prstGeom prst="rect">
            <a:avLst/>
          </a:prstGeom>
          <a:noFill/>
          <a:ln>
            <a:noFill/>
          </a:ln>
        </p:spPr>
        <p:txBody>
          <a:bodyPr wrap="square" rtlCol="0">
            <a:spAutoFit/>
          </a:bodyPr>
          <a:lstStyle/>
          <a:p>
            <a:r>
              <a:rPr lang="es-ES" sz="3200" b="1" dirty="0">
                <a:solidFill>
                  <a:srgbClr val="0D5D2B"/>
                </a:solidFill>
                <a:latin typeface="Poppins ExtraBold" panose="00000900000000000000" pitchFamily="50" charset="0"/>
                <a:cs typeface="Poppins ExtraBold" panose="00000900000000000000" pitchFamily="50" charset="0"/>
              </a:rPr>
              <a:t>General</a:t>
            </a:r>
            <a:endParaRPr lang="en-US" sz="3200" b="1" dirty="0">
              <a:solidFill>
                <a:srgbClr val="0D5D2B"/>
              </a:solidFill>
              <a:latin typeface="Poppins ExtraBold" panose="00000900000000000000" pitchFamily="50" charset="0"/>
              <a:cs typeface="Poppins ExtraBold" panose="00000900000000000000" pitchFamily="50" charset="0"/>
            </a:endParaRPr>
          </a:p>
        </p:txBody>
      </p:sp>
      <p:sp>
        <p:nvSpPr>
          <p:cNvPr id="15" name="Rectángulo 14">
            <a:extLst>
              <a:ext uri="{FF2B5EF4-FFF2-40B4-BE49-F238E27FC236}">
                <a16:creationId xmlns:a16="http://schemas.microsoft.com/office/drawing/2014/main" xmlns="" id="{9C4DAA60-F558-1C43-A4AA-42F7ECC4E8E5}"/>
              </a:ext>
            </a:extLst>
          </p:cNvPr>
          <p:cNvSpPr/>
          <p:nvPr/>
        </p:nvSpPr>
        <p:spPr>
          <a:xfrm>
            <a:off x="757817" y="1011461"/>
            <a:ext cx="1967628" cy="45719"/>
          </a:xfrm>
          <a:prstGeom prst="rect">
            <a:avLst/>
          </a:prstGeom>
          <a:solidFill>
            <a:srgbClr val="C7C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sp>
        <p:nvSpPr>
          <p:cNvPr id="4" name="CuadroTexto 3">
            <a:extLst>
              <a:ext uri="{FF2B5EF4-FFF2-40B4-BE49-F238E27FC236}">
                <a16:creationId xmlns:a16="http://schemas.microsoft.com/office/drawing/2014/main" xmlns="" id="{25700D67-694D-253C-4F8A-A14ABCF4128B}"/>
              </a:ext>
            </a:extLst>
          </p:cNvPr>
          <p:cNvSpPr txBox="1"/>
          <p:nvPr/>
        </p:nvSpPr>
        <p:spPr>
          <a:xfrm>
            <a:off x="344557" y="6575032"/>
            <a:ext cx="6096000" cy="230832"/>
          </a:xfrm>
          <a:prstGeom prst="rect">
            <a:avLst/>
          </a:prstGeom>
          <a:noFill/>
        </p:spPr>
        <p:txBody>
          <a:bodyPr wrap="square">
            <a:spAutoFit/>
          </a:bodyPr>
          <a:lstStyle/>
          <a:p>
            <a:pPr>
              <a:defRPr/>
            </a:pPr>
            <a:r>
              <a:rPr lang="es-CO" sz="900" dirty="0">
                <a:solidFill>
                  <a:prstClr val="black"/>
                </a:solidFill>
              </a:rPr>
              <a:t>Fuente: Bases de población EPS Delagente</a:t>
            </a:r>
            <a:endParaRPr lang="en-US" sz="900" dirty="0">
              <a:solidFill>
                <a:prstClr val="black"/>
              </a:solidFill>
            </a:endParaRPr>
          </a:p>
        </p:txBody>
      </p:sp>
      <p:sp>
        <p:nvSpPr>
          <p:cNvPr id="33" name="CuadroTexto 32"/>
          <p:cNvSpPr txBox="1"/>
          <p:nvPr/>
        </p:nvSpPr>
        <p:spPr>
          <a:xfrm>
            <a:off x="602275" y="2401653"/>
            <a:ext cx="3292821" cy="2829621"/>
          </a:xfrm>
          <a:prstGeom prst="rect">
            <a:avLst/>
          </a:prstGeom>
          <a:noFill/>
        </p:spPr>
        <p:txBody>
          <a:bodyPr wrap="square" rtlCol="0">
            <a:spAutoFit/>
          </a:bodyPr>
          <a:lstStyle/>
          <a:p>
            <a:pPr>
              <a:lnSpc>
                <a:spcPct val="150000"/>
              </a:lnSpc>
            </a:pPr>
            <a:r>
              <a:rPr lang="es-CO" sz="1500" dirty="0">
                <a:solidFill>
                  <a:srgbClr val="E7E6E6">
                    <a:lumMod val="50000"/>
                  </a:srgbClr>
                </a:solidFill>
                <a:latin typeface="Poppins" panose="02000000000000000000" pitchFamily="2" charset="0"/>
                <a:cs typeface="Poppins" panose="02000000000000000000" pitchFamily="2" charset="0"/>
              </a:rPr>
              <a:t>4to trimestre año 2.023 cierra con  288,461 afiliados, lo cual representa un Aumento de 0.33% frente al 4to trimestre año 2022; la distribución por sexo muestra que la población se ha mantenido en igual proporción, 48% masculino y  52% femenino.</a:t>
            </a:r>
          </a:p>
        </p:txBody>
      </p:sp>
      <p:pic>
        <p:nvPicPr>
          <p:cNvPr id="2" name="Imagen 1">
            <a:extLst>
              <a:ext uri="{FF2B5EF4-FFF2-40B4-BE49-F238E27FC236}">
                <a16:creationId xmlns:a16="http://schemas.microsoft.com/office/drawing/2014/main" xmlns="" id="{DF37A1BE-122D-F55D-24B1-D2292CAA9D0B}"/>
              </a:ext>
            </a:extLst>
          </p:cNvPr>
          <p:cNvPicPr>
            <a:picLocks noChangeAspect="1"/>
          </p:cNvPicPr>
          <p:nvPr/>
        </p:nvPicPr>
        <p:blipFill>
          <a:blip r:embed="rId4"/>
          <a:stretch>
            <a:fillRect/>
          </a:stretch>
        </p:blipFill>
        <p:spPr>
          <a:xfrm>
            <a:off x="4109285" y="1316886"/>
            <a:ext cx="7480440" cy="4999153"/>
          </a:xfrm>
          <a:prstGeom prst="rect">
            <a:avLst/>
          </a:prstGeom>
        </p:spPr>
      </p:pic>
    </p:spTree>
    <p:extLst>
      <p:ext uri="{BB962C8B-B14F-4D97-AF65-F5344CB8AC3E}">
        <p14:creationId xmlns:p14="http://schemas.microsoft.com/office/powerpoint/2010/main" val="397675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4"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b="98361"/>
          <a:stretch/>
        </p:blipFill>
        <p:spPr>
          <a:xfrm rot="10800000">
            <a:off x="0" y="6760564"/>
            <a:ext cx="12192000" cy="112426"/>
          </a:xfrm>
          <a:prstGeom prst="rect">
            <a:avLst/>
          </a:prstGeom>
        </p:spPr>
      </p:pic>
      <p:grpSp>
        <p:nvGrpSpPr>
          <p:cNvPr id="19" name="Grupo 18">
            <a:extLst>
              <a:ext uri="{FF2B5EF4-FFF2-40B4-BE49-F238E27FC236}">
                <a16:creationId xmlns:a16="http://schemas.microsoft.com/office/drawing/2014/main" xmlns="" id="{32F71A13-55FA-D207-8174-238F89D32B71}"/>
              </a:ext>
            </a:extLst>
          </p:cNvPr>
          <p:cNvGrpSpPr/>
          <p:nvPr/>
        </p:nvGrpSpPr>
        <p:grpSpPr>
          <a:xfrm>
            <a:off x="921370" y="243436"/>
            <a:ext cx="6436467" cy="643022"/>
            <a:chOff x="921370" y="243436"/>
            <a:chExt cx="6436467" cy="643022"/>
          </a:xfrm>
        </p:grpSpPr>
        <p:sp>
          <p:nvSpPr>
            <p:cNvPr id="4" name="CuadroTexto 3"/>
            <p:cNvSpPr txBox="1"/>
            <p:nvPr/>
          </p:nvSpPr>
          <p:spPr>
            <a:xfrm>
              <a:off x="921370" y="243436"/>
              <a:ext cx="6436467" cy="584775"/>
            </a:xfrm>
            <a:prstGeom prst="rect">
              <a:avLst/>
            </a:prstGeom>
            <a:noFill/>
            <a:ln>
              <a:noFill/>
            </a:ln>
          </p:spPr>
          <p:txBody>
            <a:bodyPr wrap="square" rtlCol="0">
              <a:spAutoFit/>
            </a:bodyPr>
            <a:lstStyle/>
            <a:p>
              <a:r>
                <a:rPr lang="es-ES" sz="3200" b="1" dirty="0">
                  <a:solidFill>
                    <a:srgbClr val="0D5D2B"/>
                  </a:solidFill>
                  <a:latin typeface="Poppins ExtraBold" panose="00000900000000000000" pitchFamily="50" charset="0"/>
                  <a:cs typeface="Poppins ExtraBold" panose="00000900000000000000" pitchFamily="50" charset="0"/>
                </a:rPr>
                <a:t>Población por cursos de vida</a:t>
              </a:r>
              <a:endParaRPr lang="en-US" sz="3200" b="1" dirty="0">
                <a:solidFill>
                  <a:srgbClr val="0D5D2B"/>
                </a:solidFill>
                <a:latin typeface="Poppins ExtraBold" panose="00000900000000000000" pitchFamily="50" charset="0"/>
                <a:cs typeface="Poppins ExtraBold" panose="00000900000000000000" pitchFamily="50" charset="0"/>
              </a:endParaRPr>
            </a:p>
          </p:txBody>
        </p:sp>
        <p:sp>
          <p:nvSpPr>
            <p:cNvPr id="5" name="Rectángulo 4">
              <a:extLst>
                <a:ext uri="{FF2B5EF4-FFF2-40B4-BE49-F238E27FC236}">
                  <a16:creationId xmlns:a16="http://schemas.microsoft.com/office/drawing/2014/main" xmlns="" id="{9C4DAA60-F558-1C43-A4AA-42F7ECC4E8E5}"/>
                </a:ext>
              </a:extLst>
            </p:cNvPr>
            <p:cNvSpPr/>
            <p:nvPr/>
          </p:nvSpPr>
          <p:spPr>
            <a:xfrm>
              <a:off x="1011628" y="840739"/>
              <a:ext cx="1210538" cy="45719"/>
            </a:xfrm>
            <a:prstGeom prst="rect">
              <a:avLst/>
            </a:prstGeom>
            <a:solidFill>
              <a:srgbClr val="C7C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gr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grpSp>
        <p:nvGrpSpPr>
          <p:cNvPr id="22" name="Grupo 21">
            <a:extLst>
              <a:ext uri="{FF2B5EF4-FFF2-40B4-BE49-F238E27FC236}">
                <a16:creationId xmlns:a16="http://schemas.microsoft.com/office/drawing/2014/main" xmlns="" id="{9E24A90E-407C-D92E-1516-9649E145AED1}"/>
              </a:ext>
            </a:extLst>
          </p:cNvPr>
          <p:cNvGrpSpPr/>
          <p:nvPr/>
        </p:nvGrpSpPr>
        <p:grpSpPr>
          <a:xfrm>
            <a:off x="1094357" y="4259746"/>
            <a:ext cx="4839536" cy="1569661"/>
            <a:chOff x="1094357" y="4259746"/>
            <a:chExt cx="4839536" cy="1569661"/>
          </a:xfrm>
        </p:grpSpPr>
        <p:sp>
          <p:nvSpPr>
            <p:cNvPr id="13" name="CuadroTexto 12">
              <a:extLst>
                <a:ext uri="{FF2B5EF4-FFF2-40B4-BE49-F238E27FC236}">
                  <a16:creationId xmlns:a16="http://schemas.microsoft.com/office/drawing/2014/main" xmlns="" id="{FE04C4D7-EA9F-D346-BDF3-2BCC6791C357}"/>
                </a:ext>
              </a:extLst>
            </p:cNvPr>
            <p:cNvSpPr txBox="1"/>
            <p:nvPr/>
          </p:nvSpPr>
          <p:spPr>
            <a:xfrm>
              <a:off x="1345511" y="4259746"/>
              <a:ext cx="2116651" cy="1569661"/>
            </a:xfrm>
            <a:prstGeom prst="rect">
              <a:avLst/>
            </a:prstGeom>
            <a:noFill/>
          </p:spPr>
          <p:txBody>
            <a:bodyPr wrap="square" rtlCol="0">
              <a:spAutoFit/>
            </a:bodyPr>
            <a:lstStyle/>
            <a:p>
              <a:r>
                <a:rPr lang="es-CO" sz="4000" dirty="0">
                  <a:solidFill>
                    <a:srgbClr val="2F5A28"/>
                  </a:solidFill>
                  <a:latin typeface="Poppins Black" panose="00000A00000000000000" pitchFamily="2" charset="0"/>
                  <a:cs typeface="Poppins Black" panose="00000A00000000000000" pitchFamily="2" charset="0"/>
                </a:rPr>
                <a:t>0,33%</a:t>
              </a:r>
            </a:p>
            <a:p>
              <a:r>
                <a:rPr lang="es-CO" sz="1400" dirty="0">
                  <a:solidFill>
                    <a:srgbClr val="2F5A28"/>
                  </a:solidFill>
                  <a:latin typeface="Poppins SemiBold" panose="00000700000000000000" pitchFamily="50" charset="0"/>
                  <a:cs typeface="Poppins SemiBold" panose="00000700000000000000" pitchFamily="50" charset="0"/>
                </a:rPr>
                <a:t>Aumento Población comparando IV Trimestre 2.022 vs 2023</a:t>
              </a:r>
            </a:p>
          </p:txBody>
        </p:sp>
        <p:cxnSp>
          <p:nvCxnSpPr>
            <p:cNvPr id="14" name="Conector recto 13">
              <a:extLst>
                <a:ext uri="{FF2B5EF4-FFF2-40B4-BE49-F238E27FC236}">
                  <a16:creationId xmlns:a16="http://schemas.microsoft.com/office/drawing/2014/main" xmlns="" id="{2C588C18-1814-244C-84C4-AFDD1447E10F}"/>
                </a:ext>
              </a:extLst>
            </p:cNvPr>
            <p:cNvCxnSpPr>
              <a:cxnSpLocks/>
            </p:cNvCxnSpPr>
            <p:nvPr/>
          </p:nvCxnSpPr>
          <p:spPr>
            <a:xfrm flipV="1">
              <a:off x="1094357" y="4309925"/>
              <a:ext cx="0" cy="1448569"/>
            </a:xfrm>
            <a:prstGeom prst="line">
              <a:avLst/>
            </a:prstGeom>
            <a:ln w="28575">
              <a:solidFill>
                <a:srgbClr val="0D5D2B"/>
              </a:solidFill>
            </a:ln>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xmlns="" id="{FE04C4D7-EA9F-D346-BDF3-2BCC6791C357}"/>
                </a:ext>
              </a:extLst>
            </p:cNvPr>
            <p:cNvSpPr txBox="1"/>
            <p:nvPr/>
          </p:nvSpPr>
          <p:spPr>
            <a:xfrm>
              <a:off x="3817242" y="4268673"/>
              <a:ext cx="2116651" cy="1354217"/>
            </a:xfrm>
            <a:prstGeom prst="rect">
              <a:avLst/>
            </a:prstGeom>
            <a:noFill/>
          </p:spPr>
          <p:txBody>
            <a:bodyPr wrap="square" rtlCol="0">
              <a:spAutoFit/>
            </a:bodyPr>
            <a:lstStyle/>
            <a:p>
              <a:r>
                <a:rPr lang="es-CO" sz="4000" dirty="0">
                  <a:solidFill>
                    <a:srgbClr val="C7CD32"/>
                  </a:solidFill>
                  <a:latin typeface="Poppins Black" panose="00000A00000000000000" pitchFamily="2" charset="0"/>
                  <a:cs typeface="Poppins Black" panose="00000A00000000000000" pitchFamily="2" charset="0"/>
                </a:rPr>
                <a:t>0,34%</a:t>
              </a:r>
            </a:p>
            <a:p>
              <a:r>
                <a:rPr lang="es-CO" sz="1400" dirty="0">
                  <a:solidFill>
                    <a:srgbClr val="C7CD32"/>
                  </a:solidFill>
                  <a:latin typeface="Poppins SemiBold" panose="00000700000000000000" pitchFamily="50" charset="0"/>
                  <a:cs typeface="Poppins SemiBold" panose="00000700000000000000" pitchFamily="50" charset="0"/>
                </a:rPr>
                <a:t>Aumento población Adulto Joven </a:t>
              </a:r>
            </a:p>
            <a:p>
              <a:r>
                <a:rPr lang="es-CO" sz="1400" dirty="0">
                  <a:solidFill>
                    <a:srgbClr val="C7CD32"/>
                  </a:solidFill>
                  <a:latin typeface="Poppins SemiBold" panose="00000700000000000000" pitchFamily="50" charset="0"/>
                  <a:cs typeface="Poppins SemiBold" panose="00000700000000000000" pitchFamily="50" charset="0"/>
                </a:rPr>
                <a:t>(18 a 28 años)</a:t>
              </a:r>
            </a:p>
          </p:txBody>
        </p:sp>
        <p:cxnSp>
          <p:nvCxnSpPr>
            <p:cNvPr id="38" name="Conector recto 37">
              <a:extLst>
                <a:ext uri="{FF2B5EF4-FFF2-40B4-BE49-F238E27FC236}">
                  <a16:creationId xmlns:a16="http://schemas.microsoft.com/office/drawing/2014/main" xmlns="" id="{2C588C18-1814-244C-84C4-AFDD1447E10F}"/>
                </a:ext>
              </a:extLst>
            </p:cNvPr>
            <p:cNvCxnSpPr>
              <a:cxnSpLocks/>
            </p:cNvCxnSpPr>
            <p:nvPr/>
          </p:nvCxnSpPr>
          <p:spPr>
            <a:xfrm flipV="1">
              <a:off x="3490404" y="4259746"/>
              <a:ext cx="0" cy="1448569"/>
            </a:xfrm>
            <a:prstGeom prst="line">
              <a:avLst/>
            </a:prstGeom>
            <a:ln w="28575">
              <a:solidFill>
                <a:srgbClr val="C7CD32"/>
              </a:solidFill>
            </a:ln>
          </p:spPr>
          <p:style>
            <a:lnRef idx="1">
              <a:schemeClr val="accent1"/>
            </a:lnRef>
            <a:fillRef idx="0">
              <a:schemeClr val="accent1"/>
            </a:fillRef>
            <a:effectRef idx="0">
              <a:schemeClr val="accent1"/>
            </a:effectRef>
            <a:fontRef idx="minor">
              <a:schemeClr val="tx1"/>
            </a:fontRef>
          </p:style>
        </p:cxnSp>
      </p:gr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5540" y="270733"/>
            <a:ext cx="3240000" cy="987340"/>
          </a:xfrm>
          <a:prstGeom prst="rect">
            <a:avLst/>
          </a:prstGeom>
        </p:spPr>
      </p:pic>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xmlns="" id="{9DA163F1-23EE-F4D3-059E-AEB0F38DE679}"/>
              </a:ext>
            </a:extLst>
          </p:cNvPr>
          <p:cNvSpPr txBox="1"/>
          <p:nvPr/>
        </p:nvSpPr>
        <p:spPr>
          <a:xfrm>
            <a:off x="163955" y="6516967"/>
            <a:ext cx="6096000" cy="230832"/>
          </a:xfrm>
          <a:prstGeom prst="rect">
            <a:avLst/>
          </a:prstGeom>
          <a:noFill/>
        </p:spPr>
        <p:txBody>
          <a:bodyPr wrap="square">
            <a:spAutoFit/>
          </a:bodyPr>
          <a:lstStyle>
            <a:defPPr>
              <a:defRPr lang="en-US"/>
            </a:defPPr>
            <a:lvl1pPr>
              <a:defRPr sz="900">
                <a:solidFill>
                  <a:prstClr val="black"/>
                </a:solidFill>
                <a:latin typeface="Calibri" panose="020F0502020204030204"/>
              </a:defRPr>
            </a:lvl1pPr>
          </a:lstStyle>
          <a:p>
            <a:r>
              <a:rPr lang="es-CO" dirty="0"/>
              <a:t>Fuente: Bases de población EPS Delagente</a:t>
            </a:r>
            <a:endParaRPr lang="en-US" dirty="0"/>
          </a:p>
        </p:txBody>
      </p:sp>
      <p:sp>
        <p:nvSpPr>
          <p:cNvPr id="9" name="CuadroTexto 8">
            <a:extLst>
              <a:ext uri="{FF2B5EF4-FFF2-40B4-BE49-F238E27FC236}">
                <a16:creationId xmlns:a16="http://schemas.microsoft.com/office/drawing/2014/main" xmlns="" id="{7C7B9D6D-0395-B019-537E-AD59165B114F}"/>
              </a:ext>
            </a:extLst>
          </p:cNvPr>
          <p:cNvSpPr txBox="1"/>
          <p:nvPr/>
        </p:nvSpPr>
        <p:spPr>
          <a:xfrm>
            <a:off x="6574442" y="4170524"/>
            <a:ext cx="2116651" cy="1569661"/>
          </a:xfrm>
          <a:prstGeom prst="rect">
            <a:avLst/>
          </a:prstGeom>
          <a:noFill/>
        </p:spPr>
        <p:txBody>
          <a:bodyPr wrap="square" rtlCol="0">
            <a:spAutoFit/>
          </a:bodyPr>
          <a:lstStyle/>
          <a:p>
            <a:r>
              <a:rPr lang="es-CO" sz="4000" dirty="0">
                <a:solidFill>
                  <a:srgbClr val="2F5A28"/>
                </a:solidFill>
                <a:latin typeface="Poppins Black" panose="00000A00000000000000" pitchFamily="2" charset="0"/>
                <a:cs typeface="Poppins Black" panose="00000A00000000000000" pitchFamily="2" charset="0"/>
              </a:rPr>
              <a:t>5,81%</a:t>
            </a:r>
          </a:p>
          <a:p>
            <a:r>
              <a:rPr lang="es-CO" sz="1400" dirty="0">
                <a:solidFill>
                  <a:srgbClr val="2F5A28"/>
                </a:solidFill>
                <a:latin typeface="Poppins SemiBold" panose="00000700000000000000" pitchFamily="50" charset="0"/>
                <a:cs typeface="Poppins SemiBold" panose="00000700000000000000" pitchFamily="50" charset="0"/>
              </a:rPr>
              <a:t>Aumento Población comparando IV Trimestre 2.022 vs 2023</a:t>
            </a:r>
          </a:p>
        </p:txBody>
      </p:sp>
      <p:cxnSp>
        <p:nvCxnSpPr>
          <p:cNvPr id="11" name="Conector recto 10">
            <a:extLst>
              <a:ext uri="{FF2B5EF4-FFF2-40B4-BE49-F238E27FC236}">
                <a16:creationId xmlns:a16="http://schemas.microsoft.com/office/drawing/2014/main" xmlns="" id="{E33EB187-548B-8B22-4FAE-BB7872C11187}"/>
              </a:ext>
            </a:extLst>
          </p:cNvPr>
          <p:cNvCxnSpPr>
            <a:cxnSpLocks/>
          </p:cNvCxnSpPr>
          <p:nvPr/>
        </p:nvCxnSpPr>
        <p:spPr>
          <a:xfrm flipV="1">
            <a:off x="6254167" y="4309924"/>
            <a:ext cx="0" cy="1448569"/>
          </a:xfrm>
          <a:prstGeom prst="line">
            <a:avLst/>
          </a:prstGeom>
          <a:ln w="28575">
            <a:solidFill>
              <a:srgbClr val="C7CD32"/>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xmlns="" id="{B032986D-AED0-6C76-BE38-A8BEBC7E7E8A}"/>
              </a:ext>
            </a:extLst>
          </p:cNvPr>
          <p:cNvPicPr>
            <a:picLocks noChangeAspect="1"/>
          </p:cNvPicPr>
          <p:nvPr/>
        </p:nvPicPr>
        <p:blipFill>
          <a:blip r:embed="rId5"/>
          <a:stretch>
            <a:fillRect/>
          </a:stretch>
        </p:blipFill>
        <p:spPr>
          <a:xfrm>
            <a:off x="1011628" y="1399943"/>
            <a:ext cx="6108721" cy="2243522"/>
          </a:xfrm>
          <a:prstGeom prst="rect">
            <a:avLst/>
          </a:prstGeom>
        </p:spPr>
      </p:pic>
    </p:spTree>
    <p:extLst>
      <p:ext uri="{BB962C8B-B14F-4D97-AF65-F5344CB8AC3E}">
        <p14:creationId xmlns:p14="http://schemas.microsoft.com/office/powerpoint/2010/main" val="2590289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b="98361"/>
          <a:stretch/>
        </p:blipFill>
        <p:spPr>
          <a:xfrm rot="10800000">
            <a:off x="0" y="6760564"/>
            <a:ext cx="12192000" cy="112426"/>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1846" y="18310"/>
            <a:ext cx="3240000" cy="987340"/>
          </a:xfrm>
          <a:prstGeom prst="rect">
            <a:avLst/>
          </a:prstGeom>
        </p:spPr>
      </p:pic>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421434" y="370560"/>
            <a:ext cx="7656181" cy="461665"/>
          </a:xfrm>
          <a:prstGeom prst="rect">
            <a:avLst/>
          </a:prstGeom>
          <a:noFill/>
          <a:ln>
            <a:noFill/>
          </a:ln>
        </p:spPr>
        <p:txBody>
          <a:bodyPr wrap="square" lIns="91440" tIns="45720" rIns="91440" bIns="45720" rtlCol="0" anchor="t">
            <a:spAutoFit/>
          </a:bodyPr>
          <a:lstStyle/>
          <a:p>
            <a:r>
              <a:rPr lang="es-ES" sz="2400" b="1" dirty="0">
                <a:solidFill>
                  <a:srgbClr val="0D5D2B"/>
                </a:solidFill>
                <a:latin typeface="Poppins ExtraBold"/>
                <a:cs typeface="Poppins ExtraBold"/>
              </a:rPr>
              <a:t>Caracterización Poblacional</a:t>
            </a:r>
          </a:p>
        </p:txBody>
      </p:sp>
      <p:grpSp>
        <p:nvGrpSpPr>
          <p:cNvPr id="9" name="Grupo 8">
            <a:extLst>
              <a:ext uri="{FF2B5EF4-FFF2-40B4-BE49-F238E27FC236}">
                <a16:creationId xmlns:a16="http://schemas.microsoft.com/office/drawing/2014/main" xmlns="" id="{1B461467-62E1-99C1-156D-5882CA57DF64}"/>
              </a:ext>
            </a:extLst>
          </p:cNvPr>
          <p:cNvGrpSpPr/>
          <p:nvPr/>
        </p:nvGrpSpPr>
        <p:grpSpPr>
          <a:xfrm>
            <a:off x="779489" y="4727423"/>
            <a:ext cx="9487493" cy="1700365"/>
            <a:chOff x="-941814" y="5031931"/>
            <a:chExt cx="10466650" cy="2014985"/>
          </a:xfrm>
        </p:grpSpPr>
        <p:grpSp>
          <p:nvGrpSpPr>
            <p:cNvPr id="7" name="Grupo 6"/>
            <p:cNvGrpSpPr/>
            <p:nvPr/>
          </p:nvGrpSpPr>
          <p:grpSpPr>
            <a:xfrm>
              <a:off x="142456" y="5031931"/>
              <a:ext cx="9382380" cy="1572352"/>
              <a:chOff x="537141" y="5626163"/>
              <a:chExt cx="6393930" cy="1071531"/>
            </a:xfrm>
          </p:grpSpPr>
          <p:sp>
            <p:nvSpPr>
              <p:cNvPr id="13" name="CuadroTexto 12">
                <a:extLst>
                  <a:ext uri="{FF2B5EF4-FFF2-40B4-BE49-F238E27FC236}">
                    <a16:creationId xmlns:a16="http://schemas.microsoft.com/office/drawing/2014/main" xmlns="" id="{FE04C4D7-EA9F-D346-BDF3-2BCC6791C357}"/>
                  </a:ext>
                </a:extLst>
              </p:cNvPr>
              <p:cNvSpPr txBox="1"/>
              <p:nvPr/>
            </p:nvSpPr>
            <p:spPr>
              <a:xfrm>
                <a:off x="944841" y="5626163"/>
                <a:ext cx="1804733" cy="692157"/>
              </a:xfrm>
              <a:prstGeom prst="rect">
                <a:avLst/>
              </a:prstGeom>
              <a:noFill/>
            </p:spPr>
            <p:txBody>
              <a:bodyPr wrap="square" rtlCol="0">
                <a:spAutoFit/>
              </a:bodyPr>
              <a:lstStyle/>
              <a:p>
                <a:r>
                  <a:rPr lang="es-CO" sz="3600" dirty="0">
                    <a:solidFill>
                      <a:srgbClr val="2F5A28"/>
                    </a:solidFill>
                    <a:latin typeface="Poppins Black" panose="00000A00000000000000" pitchFamily="2" charset="0"/>
                    <a:cs typeface="Poppins Black" panose="00000A00000000000000" pitchFamily="2" charset="0"/>
                  </a:rPr>
                  <a:t>167,520</a:t>
                </a:r>
              </a:p>
              <a:p>
                <a:r>
                  <a:rPr lang="es-CO" sz="1200" dirty="0">
                    <a:solidFill>
                      <a:srgbClr val="2F5A28"/>
                    </a:solidFill>
                    <a:latin typeface="Poppins SemiBold" panose="00000700000000000000" pitchFamily="50" charset="0"/>
                    <a:cs typeface="Poppins SemiBold" panose="00000700000000000000" pitchFamily="50" charset="0"/>
                  </a:rPr>
                  <a:t>Total, Población No Consultante y Bajo Consultante</a:t>
                </a:r>
              </a:p>
            </p:txBody>
          </p:sp>
          <p:cxnSp>
            <p:nvCxnSpPr>
              <p:cNvPr id="14" name="Conector recto 13">
                <a:extLst>
                  <a:ext uri="{FF2B5EF4-FFF2-40B4-BE49-F238E27FC236}">
                    <a16:creationId xmlns:a16="http://schemas.microsoft.com/office/drawing/2014/main" xmlns="" id="{2C588C18-1814-244C-84C4-AFDD1447E10F}"/>
                  </a:ext>
                </a:extLst>
              </p:cNvPr>
              <p:cNvCxnSpPr>
                <a:cxnSpLocks/>
              </p:cNvCxnSpPr>
              <p:nvPr/>
            </p:nvCxnSpPr>
            <p:spPr>
              <a:xfrm flipV="1">
                <a:off x="537141" y="5626163"/>
                <a:ext cx="0" cy="987175"/>
              </a:xfrm>
              <a:prstGeom prst="line">
                <a:avLst/>
              </a:prstGeom>
              <a:ln w="28575">
                <a:solidFill>
                  <a:srgbClr val="0D5D2B"/>
                </a:solidFill>
              </a:ln>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xmlns="" id="{FE04C4D7-EA9F-D346-BDF3-2BCC6791C357}"/>
                  </a:ext>
                </a:extLst>
              </p:cNvPr>
              <p:cNvSpPr txBox="1"/>
              <p:nvPr/>
            </p:nvSpPr>
            <p:spPr>
              <a:xfrm>
                <a:off x="3189398" y="5734083"/>
                <a:ext cx="1442461" cy="786542"/>
              </a:xfrm>
              <a:prstGeom prst="rect">
                <a:avLst/>
              </a:prstGeom>
              <a:noFill/>
            </p:spPr>
            <p:txBody>
              <a:bodyPr wrap="square" rtlCol="0">
                <a:spAutoFit/>
              </a:bodyPr>
              <a:lstStyle/>
              <a:p>
                <a:r>
                  <a:rPr lang="es-CO" sz="3600" dirty="0">
                    <a:solidFill>
                      <a:srgbClr val="C7CD32"/>
                    </a:solidFill>
                    <a:latin typeface="Poppins Black" panose="00000A00000000000000" pitchFamily="2" charset="0"/>
                    <a:cs typeface="Poppins Black" panose="00000A00000000000000" pitchFamily="2" charset="0"/>
                  </a:rPr>
                  <a:t>50,0%</a:t>
                </a:r>
              </a:p>
              <a:p>
                <a:r>
                  <a:rPr lang="es-CO" sz="1100" dirty="0">
                    <a:solidFill>
                      <a:srgbClr val="C7CD32"/>
                    </a:solidFill>
                    <a:latin typeface="Poppins SemiBold" panose="00000700000000000000" pitchFamily="50" charset="0"/>
                    <a:cs typeface="Poppins SemiBold" panose="00000700000000000000" pitchFamily="50" charset="0"/>
                  </a:rPr>
                  <a:t>Gestión Población No Consultante y Bajo Consultante - Traslados</a:t>
                </a:r>
              </a:p>
            </p:txBody>
          </p:sp>
          <p:cxnSp>
            <p:nvCxnSpPr>
              <p:cNvPr id="38" name="Conector recto 37">
                <a:extLst>
                  <a:ext uri="{FF2B5EF4-FFF2-40B4-BE49-F238E27FC236}">
                    <a16:creationId xmlns:a16="http://schemas.microsoft.com/office/drawing/2014/main" xmlns="" id="{2C588C18-1814-244C-84C4-AFDD1447E10F}"/>
                  </a:ext>
                </a:extLst>
              </p:cNvPr>
              <p:cNvCxnSpPr>
                <a:cxnSpLocks/>
              </p:cNvCxnSpPr>
              <p:nvPr/>
            </p:nvCxnSpPr>
            <p:spPr>
              <a:xfrm flipV="1">
                <a:off x="2813955" y="5664050"/>
                <a:ext cx="0" cy="987175"/>
              </a:xfrm>
              <a:prstGeom prst="line">
                <a:avLst/>
              </a:prstGeom>
              <a:ln w="28575">
                <a:solidFill>
                  <a:srgbClr val="C7CD32"/>
                </a:solidFill>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xmlns="" id="{FE04C4D7-EA9F-D346-BDF3-2BCC6791C357}"/>
                  </a:ext>
                </a:extLst>
              </p:cNvPr>
              <p:cNvSpPr txBox="1"/>
              <p:nvPr/>
            </p:nvSpPr>
            <p:spPr>
              <a:xfrm>
                <a:off x="5488610" y="5811558"/>
                <a:ext cx="1442461" cy="692157"/>
              </a:xfrm>
              <a:prstGeom prst="rect">
                <a:avLst/>
              </a:prstGeom>
              <a:noFill/>
            </p:spPr>
            <p:txBody>
              <a:bodyPr wrap="square" rtlCol="0">
                <a:spAutoFit/>
              </a:bodyPr>
              <a:lstStyle/>
              <a:p>
                <a:r>
                  <a:rPr lang="es-CO" sz="3600" dirty="0">
                    <a:solidFill>
                      <a:srgbClr val="E7E6E6">
                        <a:lumMod val="50000"/>
                      </a:srgbClr>
                    </a:solidFill>
                    <a:latin typeface="Poppins Black" panose="00000A00000000000000" pitchFamily="2" charset="0"/>
                    <a:cs typeface="Poppins Black" panose="00000A00000000000000" pitchFamily="2" charset="0"/>
                  </a:rPr>
                  <a:t>40,8%</a:t>
                </a:r>
              </a:p>
              <a:p>
                <a:r>
                  <a:rPr lang="es-CO" sz="1200" dirty="0">
                    <a:solidFill>
                      <a:srgbClr val="E7E6E6">
                        <a:lumMod val="50000"/>
                      </a:srgbClr>
                    </a:solidFill>
                    <a:latin typeface="Poppins SemiBold" panose="00000700000000000000" pitchFamily="50" charset="0"/>
                    <a:cs typeface="Poppins SemiBold" panose="00000700000000000000" pitchFamily="50" charset="0"/>
                  </a:rPr>
                  <a:t>Contactabilidad </a:t>
                </a:r>
              </a:p>
              <a:p>
                <a:endParaRPr lang="es-CO" sz="1200" dirty="0">
                  <a:solidFill>
                    <a:srgbClr val="E7E6E6">
                      <a:lumMod val="50000"/>
                    </a:srgbClr>
                  </a:solidFill>
                  <a:latin typeface="Poppins SemiBold" panose="00000700000000000000" pitchFamily="50" charset="0"/>
                  <a:cs typeface="Poppins SemiBold" panose="00000700000000000000" pitchFamily="50" charset="0"/>
                </a:endParaRPr>
              </a:p>
            </p:txBody>
          </p:sp>
          <p:cxnSp>
            <p:nvCxnSpPr>
              <p:cNvPr id="40" name="Conector recto 39">
                <a:extLst>
                  <a:ext uri="{FF2B5EF4-FFF2-40B4-BE49-F238E27FC236}">
                    <a16:creationId xmlns:a16="http://schemas.microsoft.com/office/drawing/2014/main" xmlns="" id="{2C588C18-1814-244C-84C4-AFDD1447E10F}"/>
                  </a:ext>
                </a:extLst>
              </p:cNvPr>
              <p:cNvCxnSpPr>
                <a:cxnSpLocks/>
              </p:cNvCxnSpPr>
              <p:nvPr/>
            </p:nvCxnSpPr>
            <p:spPr>
              <a:xfrm flipV="1">
                <a:off x="4994363" y="5710519"/>
                <a:ext cx="0" cy="987175"/>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CuadroTexto 7">
              <a:extLst>
                <a:ext uri="{FF2B5EF4-FFF2-40B4-BE49-F238E27FC236}">
                  <a16:creationId xmlns:a16="http://schemas.microsoft.com/office/drawing/2014/main" xmlns="" id="{C938AE26-A18E-56D0-9381-140FB40AFA59}"/>
                </a:ext>
              </a:extLst>
            </p:cNvPr>
            <p:cNvSpPr txBox="1"/>
            <p:nvPr/>
          </p:nvSpPr>
          <p:spPr>
            <a:xfrm>
              <a:off x="-941814" y="6769917"/>
              <a:ext cx="4577776" cy="276999"/>
            </a:xfrm>
            <a:prstGeom prst="rect">
              <a:avLst/>
            </a:prstGeom>
            <a:noFill/>
          </p:spPr>
          <p:txBody>
            <a:bodyPr wrap="square">
              <a:spAutoFit/>
            </a:bodyPr>
            <a:lstStyle/>
            <a:p>
              <a:pPr marL="630555" algn="ctr"/>
              <a:r>
                <a:rPr lang="es-CO" sz="1200" dirty="0">
                  <a:solidFill>
                    <a:prstClr val="black"/>
                  </a:solidFill>
                  <a:ea typeface="Calibri" panose="020F0502020204030204" pitchFamily="34" charset="0"/>
                  <a:cs typeface="Calibri" panose="020F0502020204030204" pitchFamily="34" charset="0"/>
                </a:rPr>
                <a:t>Fuente: Base de datos Caracterización Población</a:t>
              </a:r>
              <a:endParaRPr lang="en-US" sz="1200" dirty="0">
                <a:solidFill>
                  <a:prstClr val="black"/>
                </a:solidFill>
                <a:ea typeface="Calibri" panose="020F0502020204030204" pitchFamily="34" charset="0"/>
                <a:cs typeface="Calibri" panose="020F0502020204030204" pitchFamily="34" charset="0"/>
              </a:endParaRPr>
            </a:p>
          </p:txBody>
        </p:sp>
      </p:grpSp>
      <p:sp>
        <p:nvSpPr>
          <p:cNvPr id="5" name="Rectángulo 4">
            <a:extLst>
              <a:ext uri="{FF2B5EF4-FFF2-40B4-BE49-F238E27FC236}">
                <a16:creationId xmlns:a16="http://schemas.microsoft.com/office/drawing/2014/main" xmlns="" id="{D5F7A0C1-2C43-E15B-5456-966AC264FB1A}"/>
              </a:ext>
            </a:extLst>
          </p:cNvPr>
          <p:cNvSpPr/>
          <p:nvPr/>
        </p:nvSpPr>
        <p:spPr>
          <a:xfrm>
            <a:off x="502187" y="839020"/>
            <a:ext cx="1614406" cy="63195"/>
          </a:xfrm>
          <a:prstGeom prst="rect">
            <a:avLst/>
          </a:prstGeom>
          <a:solidFill>
            <a:srgbClr val="C7C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O">
              <a:solidFill>
                <a:prstClr val="white"/>
              </a:solidFill>
            </a:endParaRPr>
          </a:p>
        </p:txBody>
      </p:sp>
      <p:pic>
        <p:nvPicPr>
          <p:cNvPr id="6" name="Imagen 5" descr="Imagen que contiene Escala de tiempo&#10;&#10;Descripción generada automáticamente">
            <a:extLst>
              <a:ext uri="{FF2B5EF4-FFF2-40B4-BE49-F238E27FC236}">
                <a16:creationId xmlns:a16="http://schemas.microsoft.com/office/drawing/2014/main" xmlns="" id="{4AEBFF65-7772-F379-DF51-5C987EBF6FF8}"/>
              </a:ext>
            </a:extLst>
          </p:cNvPr>
          <p:cNvPicPr>
            <a:picLocks noChangeAspect="1"/>
          </p:cNvPicPr>
          <p:nvPr/>
        </p:nvPicPr>
        <p:blipFill rotWithShape="1">
          <a:blip r:embed="rId5"/>
          <a:srcRect l="1065" t="2623" r="1775" b="6557"/>
          <a:stretch/>
        </p:blipFill>
        <p:spPr>
          <a:xfrm>
            <a:off x="1788478" y="1475422"/>
            <a:ext cx="8350627" cy="2819515"/>
          </a:xfrm>
          <a:prstGeom prst="rect">
            <a:avLst/>
          </a:prstGeom>
        </p:spPr>
      </p:pic>
    </p:spTree>
    <p:extLst>
      <p:ext uri="{BB962C8B-B14F-4D97-AF65-F5344CB8AC3E}">
        <p14:creationId xmlns:p14="http://schemas.microsoft.com/office/powerpoint/2010/main" val="40782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b="98361"/>
          <a:stretch/>
        </p:blipFill>
        <p:spPr>
          <a:xfrm rot="10800000">
            <a:off x="0" y="6760564"/>
            <a:ext cx="12192000" cy="112426"/>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1846" y="18310"/>
            <a:ext cx="3240000" cy="987340"/>
          </a:xfrm>
          <a:prstGeom prst="rect">
            <a:avLst/>
          </a:prstGeom>
        </p:spPr>
      </p:pic>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421434" y="370560"/>
            <a:ext cx="7656181" cy="461665"/>
          </a:xfrm>
          <a:prstGeom prst="rect">
            <a:avLst/>
          </a:prstGeom>
          <a:noFill/>
          <a:ln>
            <a:noFill/>
          </a:ln>
        </p:spPr>
        <p:txBody>
          <a:bodyPr wrap="square" lIns="91440" tIns="45720" rIns="91440" bIns="45720" rtlCol="0" anchor="t">
            <a:spAutoFit/>
          </a:bodyPr>
          <a:lstStyle/>
          <a:p>
            <a:r>
              <a:rPr lang="es-ES" sz="2400" b="1" dirty="0">
                <a:solidFill>
                  <a:srgbClr val="0D5D2B"/>
                </a:solidFill>
                <a:latin typeface="Poppins ExtraBold"/>
                <a:cs typeface="Poppins ExtraBold"/>
              </a:rPr>
              <a:t>Caracterización Poblacional</a:t>
            </a:r>
          </a:p>
        </p:txBody>
      </p:sp>
      <p:sp>
        <p:nvSpPr>
          <p:cNvPr id="5" name="Rectángulo 4">
            <a:extLst>
              <a:ext uri="{FF2B5EF4-FFF2-40B4-BE49-F238E27FC236}">
                <a16:creationId xmlns:a16="http://schemas.microsoft.com/office/drawing/2014/main" xmlns="" id="{D5F7A0C1-2C43-E15B-5456-966AC264FB1A}"/>
              </a:ext>
            </a:extLst>
          </p:cNvPr>
          <p:cNvSpPr/>
          <p:nvPr/>
        </p:nvSpPr>
        <p:spPr>
          <a:xfrm>
            <a:off x="502187" y="839020"/>
            <a:ext cx="1614406" cy="63195"/>
          </a:xfrm>
          <a:prstGeom prst="rect">
            <a:avLst/>
          </a:prstGeom>
          <a:solidFill>
            <a:srgbClr val="C7C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O">
              <a:solidFill>
                <a:prstClr val="white"/>
              </a:solidFill>
            </a:endParaRPr>
          </a:p>
        </p:txBody>
      </p:sp>
      <p:sp>
        <p:nvSpPr>
          <p:cNvPr id="10" name="CuadroTexto 9">
            <a:extLst>
              <a:ext uri="{FF2B5EF4-FFF2-40B4-BE49-F238E27FC236}">
                <a16:creationId xmlns:a16="http://schemas.microsoft.com/office/drawing/2014/main" xmlns="" id="{13814314-BB3F-2B1B-D321-349C5071FD22}"/>
              </a:ext>
            </a:extLst>
          </p:cNvPr>
          <p:cNvSpPr txBox="1"/>
          <p:nvPr/>
        </p:nvSpPr>
        <p:spPr>
          <a:xfrm>
            <a:off x="1773924" y="5839422"/>
            <a:ext cx="4149524" cy="276999"/>
          </a:xfrm>
          <a:prstGeom prst="rect">
            <a:avLst/>
          </a:prstGeom>
          <a:noFill/>
        </p:spPr>
        <p:txBody>
          <a:bodyPr wrap="square">
            <a:spAutoFit/>
          </a:bodyPr>
          <a:lstStyle/>
          <a:p>
            <a:pPr marL="630555" algn="ctr"/>
            <a:r>
              <a:rPr lang="es-CO" sz="1200" dirty="0">
                <a:solidFill>
                  <a:prstClr val="black"/>
                </a:solidFill>
                <a:ea typeface="Calibri" panose="020F0502020204030204" pitchFamily="34" charset="0"/>
                <a:cs typeface="Calibri" panose="020F0502020204030204" pitchFamily="34" charset="0"/>
              </a:rPr>
              <a:t>Fuente: Tablero GRO EPS delagente</a:t>
            </a:r>
            <a:endParaRPr lang="en-US" sz="1200" dirty="0">
              <a:solidFill>
                <a:prstClr val="black"/>
              </a:solidFill>
              <a:ea typeface="Calibri" panose="020F0502020204030204" pitchFamily="34" charset="0"/>
              <a:cs typeface="Calibri" panose="020F0502020204030204" pitchFamily="34" charset="0"/>
            </a:endParaRPr>
          </a:p>
        </p:txBody>
      </p:sp>
      <p:graphicFrame>
        <p:nvGraphicFramePr>
          <p:cNvPr id="11" name="Tabla 10">
            <a:extLst>
              <a:ext uri="{FF2B5EF4-FFF2-40B4-BE49-F238E27FC236}">
                <a16:creationId xmlns:a16="http://schemas.microsoft.com/office/drawing/2014/main" xmlns="" id="{2D265AAA-4A88-7054-7139-C2D3A51DD4FF}"/>
              </a:ext>
            </a:extLst>
          </p:cNvPr>
          <p:cNvGraphicFramePr>
            <a:graphicFrameLocks noGrp="1"/>
          </p:cNvGraphicFramePr>
          <p:nvPr>
            <p:extLst/>
          </p:nvPr>
        </p:nvGraphicFramePr>
        <p:xfrm>
          <a:off x="3104112" y="1292944"/>
          <a:ext cx="5638673" cy="4552880"/>
        </p:xfrm>
        <a:graphic>
          <a:graphicData uri="http://schemas.openxmlformats.org/drawingml/2006/table">
            <a:tbl>
              <a:tblPr/>
              <a:tblGrid>
                <a:gridCol w="2031688">
                  <a:extLst>
                    <a:ext uri="{9D8B030D-6E8A-4147-A177-3AD203B41FA5}">
                      <a16:colId xmlns:a16="http://schemas.microsoft.com/office/drawing/2014/main" xmlns="" val="3314463530"/>
                    </a:ext>
                  </a:extLst>
                </a:gridCol>
                <a:gridCol w="721397">
                  <a:extLst>
                    <a:ext uri="{9D8B030D-6E8A-4147-A177-3AD203B41FA5}">
                      <a16:colId xmlns:a16="http://schemas.microsoft.com/office/drawing/2014/main" xmlns="" val="1000387099"/>
                    </a:ext>
                  </a:extLst>
                </a:gridCol>
                <a:gridCol w="721397">
                  <a:extLst>
                    <a:ext uri="{9D8B030D-6E8A-4147-A177-3AD203B41FA5}">
                      <a16:colId xmlns:a16="http://schemas.microsoft.com/office/drawing/2014/main" xmlns="" val="1239283244"/>
                    </a:ext>
                  </a:extLst>
                </a:gridCol>
                <a:gridCol w="721397">
                  <a:extLst>
                    <a:ext uri="{9D8B030D-6E8A-4147-A177-3AD203B41FA5}">
                      <a16:colId xmlns:a16="http://schemas.microsoft.com/office/drawing/2014/main" xmlns="" val="865080272"/>
                    </a:ext>
                  </a:extLst>
                </a:gridCol>
                <a:gridCol w="721397">
                  <a:extLst>
                    <a:ext uri="{9D8B030D-6E8A-4147-A177-3AD203B41FA5}">
                      <a16:colId xmlns:a16="http://schemas.microsoft.com/office/drawing/2014/main" xmlns="" val="1218663246"/>
                    </a:ext>
                  </a:extLst>
                </a:gridCol>
                <a:gridCol w="721397">
                  <a:extLst>
                    <a:ext uri="{9D8B030D-6E8A-4147-A177-3AD203B41FA5}">
                      <a16:colId xmlns:a16="http://schemas.microsoft.com/office/drawing/2014/main" xmlns="" val="3715482130"/>
                    </a:ext>
                  </a:extLst>
                </a:gridCol>
              </a:tblGrid>
              <a:tr h="227644">
                <a:tc>
                  <a:txBody>
                    <a:bodyPr/>
                    <a:lstStyle/>
                    <a:p>
                      <a:pPr algn="ctr" fontAlgn="ctr"/>
                      <a:r>
                        <a:rPr lang="es-CO" sz="900" b="1" i="0" u="none" strike="noStrike" dirty="0">
                          <a:solidFill>
                            <a:srgbClr val="FFFFFF"/>
                          </a:solidFill>
                          <a:effectLst/>
                          <a:highlight>
                            <a:srgbClr val="1A5632"/>
                          </a:highlight>
                          <a:latin typeface="Poppins" panose="00000500000000000000" pitchFamily="2" charset="0"/>
                        </a:rPr>
                        <a:t>COHORTE</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2019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2020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2021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2022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2023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extLst>
                  <a:ext uri="{0D108BD9-81ED-4DB2-BD59-A6C34878D82A}">
                    <a16:rowId xmlns:a16="http://schemas.microsoft.com/office/drawing/2014/main" xmlns="" val="328440231"/>
                  </a:ext>
                </a:extLst>
              </a:tr>
              <a:tr h="227644">
                <a:tc>
                  <a:txBody>
                    <a:bodyPr/>
                    <a:lstStyle/>
                    <a:p>
                      <a:pPr algn="l" fontAlgn="ctr"/>
                      <a:r>
                        <a:rPr lang="es-CO" sz="900" b="1" i="0" u="none" strike="noStrike">
                          <a:solidFill>
                            <a:srgbClr val="1A5632"/>
                          </a:solidFill>
                          <a:effectLst/>
                          <a:latin typeface="Poppins" panose="00000500000000000000" pitchFamily="2" charset="0"/>
                        </a:rPr>
                        <a:t>Artritis reumatoide</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958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1019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1096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1096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1810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922268229"/>
                  </a:ext>
                </a:extLst>
              </a:tr>
              <a:tr h="227644">
                <a:tc>
                  <a:txBody>
                    <a:bodyPr/>
                    <a:lstStyle/>
                    <a:p>
                      <a:pPr algn="l" fontAlgn="ctr"/>
                      <a:r>
                        <a:rPr lang="es-CO" sz="900" b="1" i="0" u="none" strike="noStrike">
                          <a:solidFill>
                            <a:srgbClr val="1A5632"/>
                          </a:solidFill>
                          <a:effectLst/>
                          <a:latin typeface="Poppins" panose="00000500000000000000" pitchFamily="2" charset="0"/>
                        </a:rPr>
                        <a:t>Cáncer</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3487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4606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4752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6754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6104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2906003354"/>
                  </a:ext>
                </a:extLst>
              </a:tr>
              <a:tr h="227644">
                <a:tc>
                  <a:txBody>
                    <a:bodyPr/>
                    <a:lstStyle/>
                    <a:p>
                      <a:pPr algn="l" fontAlgn="ctr"/>
                      <a:r>
                        <a:rPr lang="es-CO" sz="900" b="1" i="0" u="none" strike="noStrike">
                          <a:solidFill>
                            <a:srgbClr val="1A5632"/>
                          </a:solidFill>
                          <a:effectLst/>
                          <a:latin typeface="Poppins" panose="00000500000000000000" pitchFamily="2" charset="0"/>
                        </a:rPr>
                        <a:t>Coagulopatias</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47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59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62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67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4004760733"/>
                  </a:ext>
                </a:extLst>
              </a:tr>
              <a:tr h="227644">
                <a:tc>
                  <a:txBody>
                    <a:bodyPr/>
                    <a:lstStyle/>
                    <a:p>
                      <a:pPr algn="l" fontAlgn="ctr"/>
                      <a:r>
                        <a:rPr lang="es-CO" sz="900" b="1" i="0" u="none" strike="noStrike">
                          <a:solidFill>
                            <a:srgbClr val="1A5632"/>
                          </a:solidFill>
                          <a:effectLst/>
                          <a:latin typeface="Poppins" panose="00000500000000000000" pitchFamily="2" charset="0"/>
                        </a:rPr>
                        <a:t>Esquizo-TAB-Psicosis-Demencia</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5820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1217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1489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1446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1616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846822697"/>
                  </a:ext>
                </a:extLst>
              </a:tr>
              <a:tr h="227644">
                <a:tc>
                  <a:txBody>
                    <a:bodyPr/>
                    <a:lstStyle/>
                    <a:p>
                      <a:pPr algn="l" fontAlgn="ctr"/>
                      <a:r>
                        <a:rPr lang="es-CO" sz="900" b="1" i="0" u="none" strike="noStrike" dirty="0">
                          <a:solidFill>
                            <a:srgbClr val="1A5632"/>
                          </a:solidFill>
                          <a:effectLst/>
                          <a:latin typeface="Poppins" panose="00000500000000000000" pitchFamily="2" charset="0"/>
                        </a:rPr>
                        <a:t>Gestantes</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996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920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878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1157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882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2002201979"/>
                  </a:ext>
                </a:extLst>
              </a:tr>
              <a:tr h="227644">
                <a:tc>
                  <a:txBody>
                    <a:bodyPr/>
                    <a:lstStyle/>
                    <a:p>
                      <a:pPr algn="l" fontAlgn="ctr"/>
                      <a:r>
                        <a:rPr lang="es-CO" sz="900" b="1" i="0" u="none" strike="noStrike">
                          <a:solidFill>
                            <a:srgbClr val="1A5632"/>
                          </a:solidFill>
                          <a:effectLst/>
                          <a:latin typeface="Poppins" panose="00000500000000000000" pitchFamily="2" charset="0"/>
                        </a:rPr>
                        <a:t>HTA</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21177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25285</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29210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31273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33442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3722343896"/>
                  </a:ext>
                </a:extLst>
              </a:tr>
              <a:tr h="227644">
                <a:tc>
                  <a:txBody>
                    <a:bodyPr/>
                    <a:lstStyle/>
                    <a:p>
                      <a:pPr algn="l" fontAlgn="ctr"/>
                      <a:r>
                        <a:rPr lang="es-CO" sz="900" b="1" i="0" u="none" strike="noStrike">
                          <a:solidFill>
                            <a:srgbClr val="1A5632"/>
                          </a:solidFill>
                          <a:effectLst/>
                          <a:latin typeface="Poppins" panose="00000500000000000000" pitchFamily="2" charset="0"/>
                        </a:rPr>
                        <a:t>DM</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2706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3350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4172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4267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4294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2917879225"/>
                  </a:ext>
                </a:extLst>
              </a:tr>
              <a:tr h="227644">
                <a:tc>
                  <a:txBody>
                    <a:bodyPr/>
                    <a:lstStyle/>
                    <a:p>
                      <a:pPr algn="l" fontAlgn="ctr"/>
                      <a:r>
                        <a:rPr lang="es-CO" sz="900" b="1" i="0" u="none" strike="noStrike" dirty="0">
                          <a:solidFill>
                            <a:srgbClr val="1A5632"/>
                          </a:solidFill>
                          <a:effectLst/>
                          <a:latin typeface="Poppins" panose="00000500000000000000" pitchFamily="2" charset="0"/>
                        </a:rPr>
                        <a:t>HTA - DM</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9663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8027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9253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10892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11496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3251417662"/>
                  </a:ext>
                </a:extLst>
              </a:tr>
              <a:tr h="227644">
                <a:tc>
                  <a:txBody>
                    <a:bodyPr/>
                    <a:lstStyle/>
                    <a:p>
                      <a:pPr algn="l" fontAlgn="ctr"/>
                      <a:r>
                        <a:rPr lang="es-CO" sz="900" b="1" i="0" u="none" strike="noStrike">
                          <a:solidFill>
                            <a:srgbClr val="1A5632"/>
                          </a:solidFill>
                          <a:effectLst/>
                          <a:latin typeface="Poppins" panose="00000500000000000000" pitchFamily="2" charset="0"/>
                        </a:rPr>
                        <a:t>Diálisis toda causa</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191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220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213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235</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236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6384101"/>
                  </a:ext>
                </a:extLst>
              </a:tr>
              <a:tr h="227644">
                <a:tc>
                  <a:txBody>
                    <a:bodyPr/>
                    <a:lstStyle/>
                    <a:p>
                      <a:pPr algn="l" fontAlgn="ctr"/>
                      <a:r>
                        <a:rPr lang="es-CO" sz="900" b="1" i="0" u="none" strike="noStrike">
                          <a:solidFill>
                            <a:srgbClr val="1A5632"/>
                          </a:solidFill>
                          <a:effectLst/>
                          <a:latin typeface="Poppins" panose="00000500000000000000" pitchFamily="2" charset="0"/>
                        </a:rPr>
                        <a:t>Enfermedades Huérfanas</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460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468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618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644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816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659541860"/>
                  </a:ext>
                </a:extLst>
              </a:tr>
              <a:tr h="227644">
                <a:tc>
                  <a:txBody>
                    <a:bodyPr/>
                    <a:lstStyle/>
                    <a:p>
                      <a:pPr algn="l" fontAlgn="ctr"/>
                      <a:r>
                        <a:rPr lang="es-CO" sz="900" b="1" i="0" u="none" strike="noStrike">
                          <a:solidFill>
                            <a:srgbClr val="1A5632"/>
                          </a:solidFill>
                          <a:effectLst/>
                          <a:latin typeface="Poppins" panose="00000500000000000000" pitchFamily="2" charset="0"/>
                        </a:rPr>
                        <a:t>Hepatitis C</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3449544619"/>
                  </a:ext>
                </a:extLst>
              </a:tr>
              <a:tr h="227644">
                <a:tc>
                  <a:txBody>
                    <a:bodyPr/>
                    <a:lstStyle/>
                    <a:p>
                      <a:pPr algn="l" fontAlgn="ctr"/>
                      <a:r>
                        <a:rPr lang="es-CO" sz="900" b="1" i="0" u="none" strike="noStrike">
                          <a:solidFill>
                            <a:srgbClr val="1A5632"/>
                          </a:solidFill>
                          <a:effectLst/>
                          <a:latin typeface="Poppins" panose="00000500000000000000" pitchFamily="2" charset="0"/>
                        </a:rPr>
                        <a:t>Tuberculosis</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56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56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63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60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88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2999164829"/>
                  </a:ext>
                </a:extLst>
              </a:tr>
              <a:tr h="227644">
                <a:tc>
                  <a:txBody>
                    <a:bodyPr/>
                    <a:lstStyle/>
                    <a:p>
                      <a:pPr algn="l" fontAlgn="ctr"/>
                      <a:r>
                        <a:rPr lang="es-CO" sz="900" b="1" i="0" u="none" strike="noStrike">
                          <a:solidFill>
                            <a:srgbClr val="1A5632"/>
                          </a:solidFill>
                          <a:effectLst/>
                          <a:latin typeface="Poppins" panose="00000500000000000000" pitchFamily="2" charset="0"/>
                        </a:rPr>
                        <a:t>Obseidad</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12194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9200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10710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12295</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16348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3147169803"/>
                  </a:ext>
                </a:extLst>
              </a:tr>
              <a:tr h="227644">
                <a:tc>
                  <a:txBody>
                    <a:bodyPr/>
                    <a:lstStyle/>
                    <a:p>
                      <a:pPr algn="l" fontAlgn="ctr"/>
                      <a:r>
                        <a:rPr lang="es-CO" sz="900" b="1" i="0" u="none" strike="noStrike">
                          <a:solidFill>
                            <a:srgbClr val="1A5632"/>
                          </a:solidFill>
                          <a:effectLst/>
                          <a:latin typeface="Poppins" panose="00000500000000000000" pitchFamily="2" charset="0"/>
                        </a:rPr>
                        <a:t>Otras Autoinmunes</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285</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274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380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380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381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10118415"/>
                  </a:ext>
                </a:extLst>
              </a:tr>
              <a:tr h="227644">
                <a:tc>
                  <a:txBody>
                    <a:bodyPr/>
                    <a:lstStyle/>
                    <a:p>
                      <a:pPr algn="l" fontAlgn="ctr"/>
                      <a:r>
                        <a:rPr lang="es-CO" sz="900" b="1" i="0" u="none" strike="noStrike">
                          <a:solidFill>
                            <a:srgbClr val="1A5632"/>
                          </a:solidFill>
                          <a:effectLst/>
                          <a:latin typeface="Poppins" panose="00000500000000000000" pitchFamily="2" charset="0"/>
                        </a:rPr>
                        <a:t>Psoriasis</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191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246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317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317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360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4093954603"/>
                  </a:ext>
                </a:extLst>
              </a:tr>
              <a:tr h="227644">
                <a:tc>
                  <a:txBody>
                    <a:bodyPr/>
                    <a:lstStyle/>
                    <a:p>
                      <a:pPr algn="l" fontAlgn="ctr"/>
                      <a:r>
                        <a:rPr lang="es-CO" sz="900" b="1" i="0" u="none" strike="noStrike">
                          <a:solidFill>
                            <a:srgbClr val="1A5632"/>
                          </a:solidFill>
                          <a:effectLst/>
                          <a:latin typeface="Poppins" panose="00000500000000000000" pitchFamily="2" charset="0"/>
                        </a:rPr>
                        <a:t>Respiratoria</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4318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2149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2360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2644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7340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3114692322"/>
                  </a:ext>
                </a:extLst>
              </a:tr>
              <a:tr h="227644">
                <a:tc>
                  <a:txBody>
                    <a:bodyPr/>
                    <a:lstStyle/>
                    <a:p>
                      <a:pPr algn="l" fontAlgn="ctr"/>
                      <a:r>
                        <a:rPr lang="es-CO" sz="900" b="1" i="0" u="none" strike="noStrike">
                          <a:solidFill>
                            <a:srgbClr val="1A5632"/>
                          </a:solidFill>
                          <a:effectLst/>
                          <a:latin typeface="Poppins" panose="00000500000000000000" pitchFamily="2" charset="0"/>
                        </a:rPr>
                        <a:t>VIH</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1100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1246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1365</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1475</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Poppins" panose="00000500000000000000" pitchFamily="2" charset="0"/>
                        </a:rPr>
                        <a:t>1600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128760663"/>
                  </a:ext>
                </a:extLst>
              </a:tr>
              <a:tr h="227644">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TOTAL</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63659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58328</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66944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75013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tc>
                  <a:txBody>
                    <a:bodyPr/>
                    <a:lstStyle/>
                    <a:p>
                      <a:pPr algn="ctr" fontAlgn="ctr"/>
                      <a:r>
                        <a:rPr lang="es-CO" sz="900" b="1" i="0" u="none" strike="noStrike">
                          <a:solidFill>
                            <a:srgbClr val="FFFFFF"/>
                          </a:solidFill>
                          <a:effectLst/>
                          <a:highlight>
                            <a:srgbClr val="1A5632"/>
                          </a:highlight>
                          <a:latin typeface="Poppins" panose="00000500000000000000" pitchFamily="2" charset="0"/>
                        </a:rPr>
                        <a:t>86891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A5632"/>
                    </a:solidFill>
                  </a:tcPr>
                </a:tc>
                <a:extLst>
                  <a:ext uri="{0D108BD9-81ED-4DB2-BD59-A6C34878D82A}">
                    <a16:rowId xmlns:a16="http://schemas.microsoft.com/office/drawing/2014/main" xmlns="" val="2998793832"/>
                  </a:ext>
                </a:extLst>
              </a:tr>
              <a:tr h="227644">
                <a:tc>
                  <a:txBody>
                    <a:bodyPr/>
                    <a:lstStyle/>
                    <a:p>
                      <a:pPr algn="ctr" fontAlgn="ctr"/>
                      <a:r>
                        <a:rPr lang="es-CO" sz="900" b="1" i="0" u="none" strike="noStrike" dirty="0">
                          <a:solidFill>
                            <a:srgbClr val="1A5632"/>
                          </a:solidFill>
                          <a:effectLst/>
                          <a:latin typeface="Poppins" panose="00000500000000000000" pitchFamily="2" charset="0"/>
                        </a:rPr>
                        <a:t>%</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1" i="0" u="none" strike="noStrike">
                          <a:solidFill>
                            <a:srgbClr val="1A5632"/>
                          </a:solidFill>
                          <a:effectLst/>
                          <a:latin typeface="Poppins" panose="00000500000000000000" pitchFamily="2" charset="0"/>
                        </a:rPr>
                        <a:t>27%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1" i="0" u="none" strike="noStrike">
                          <a:solidFill>
                            <a:srgbClr val="1A5632"/>
                          </a:solidFill>
                          <a:effectLst/>
                          <a:latin typeface="Poppins" panose="00000500000000000000" pitchFamily="2" charset="0"/>
                        </a:rPr>
                        <a:t>24%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1" i="0" u="none" strike="noStrike">
                          <a:solidFill>
                            <a:srgbClr val="1A5632"/>
                          </a:solidFill>
                          <a:effectLst/>
                          <a:latin typeface="Poppins" panose="00000500000000000000" pitchFamily="2" charset="0"/>
                        </a:rPr>
                        <a:t>27%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1" i="0" u="none" strike="noStrike">
                          <a:solidFill>
                            <a:srgbClr val="1A5632"/>
                          </a:solidFill>
                          <a:effectLst/>
                          <a:latin typeface="Poppins" panose="00000500000000000000" pitchFamily="2" charset="0"/>
                        </a:rPr>
                        <a:t>26%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s-CO" sz="900" b="1" i="0" u="none" strike="noStrike" dirty="0">
                          <a:solidFill>
                            <a:srgbClr val="1A5632"/>
                          </a:solidFill>
                          <a:effectLst/>
                          <a:latin typeface="Poppins" panose="00000500000000000000" pitchFamily="2" charset="0"/>
                        </a:rPr>
                        <a:t>30%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2743130260"/>
                  </a:ext>
                </a:extLst>
              </a:tr>
            </a:tbl>
          </a:graphicData>
        </a:graphic>
      </p:graphicFrame>
    </p:spTree>
    <p:extLst>
      <p:ext uri="{BB962C8B-B14F-4D97-AF65-F5344CB8AC3E}">
        <p14:creationId xmlns:p14="http://schemas.microsoft.com/office/powerpoint/2010/main" val="186924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75" y="53823"/>
            <a:ext cx="12192000" cy="6858000"/>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sp>
        <p:nvSpPr>
          <p:cNvPr id="33" name="CuadroTexto 32"/>
          <p:cNvSpPr txBox="1"/>
          <p:nvPr/>
        </p:nvSpPr>
        <p:spPr>
          <a:xfrm>
            <a:off x="7093527" y="1297519"/>
            <a:ext cx="4378070" cy="4262962"/>
          </a:xfrm>
          <a:prstGeom prst="rect">
            <a:avLst/>
          </a:prstGeom>
          <a:noFill/>
        </p:spPr>
        <p:txBody>
          <a:bodyPr wrap="square" rtlCol="0">
            <a:spAutoFit/>
          </a:bodyPr>
          <a:lstStyle/>
          <a:p>
            <a:pPr algn="just">
              <a:lnSpc>
                <a:spcPct val="150000"/>
              </a:lnSpc>
            </a:pPr>
            <a:r>
              <a:rPr lang="es-ES" sz="1400" dirty="0">
                <a:solidFill>
                  <a:srgbClr val="E7E6E6">
                    <a:lumMod val="50000"/>
                  </a:srgbClr>
                </a:solidFill>
                <a:latin typeface="Poppins" panose="02000000000000000000" pitchFamily="2" charset="0"/>
                <a:cs typeface="Poppins" panose="02000000000000000000" pitchFamily="2" charset="0"/>
              </a:rPr>
              <a:t>La EPS delagente a corte de semana epidemiológica 52 año 2023, cuenta con 8,802 eventos de interés en salud pública notificados por las UPGD de la población Afiliada, el evento con mayor notificación es dengue con 4,492 (10 dengue grave), debido a la situación de brote que presenta actualmente el departamento del Valle, razón que nos lleva a garantizar la gestión del plan de contingencia de dengue alineado con la circular 013 de 2023 para la gestión integral de los casos y la prevención de la mortalidad por esta causa.</a:t>
            </a:r>
            <a:endParaRPr lang="es-CO" sz="1400" dirty="0">
              <a:solidFill>
                <a:srgbClr val="E7E6E6">
                  <a:lumMod val="50000"/>
                </a:srgbClr>
              </a:solidFill>
              <a:latin typeface="Poppins" panose="02000000000000000000" pitchFamily="2" charset="0"/>
              <a:cs typeface="Poppins" panose="02000000000000000000" pitchFamily="2" charset="0"/>
            </a:endParaRPr>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5540" y="270733"/>
            <a:ext cx="3240000" cy="987340"/>
          </a:xfrm>
          <a:prstGeom prst="rect">
            <a:avLst/>
          </a:prstGeom>
        </p:spPr>
      </p:pic>
      <p:sp>
        <p:nvSpPr>
          <p:cNvPr id="14" name="CuadroTexto 13"/>
          <p:cNvSpPr txBox="1"/>
          <p:nvPr/>
        </p:nvSpPr>
        <p:spPr>
          <a:xfrm>
            <a:off x="273749" y="165507"/>
            <a:ext cx="6073044" cy="523220"/>
          </a:xfrm>
          <a:prstGeom prst="rect">
            <a:avLst/>
          </a:prstGeom>
          <a:noFill/>
          <a:ln>
            <a:noFill/>
          </a:ln>
        </p:spPr>
        <p:txBody>
          <a:bodyPr wrap="square" rtlCol="0">
            <a:spAutoFit/>
          </a:bodyPr>
          <a:lstStyle/>
          <a:p>
            <a:r>
              <a:rPr lang="es-ES" sz="2800" b="1" dirty="0">
                <a:solidFill>
                  <a:srgbClr val="0D5D2B"/>
                </a:solidFill>
                <a:latin typeface="Poppins ExtraBold" panose="00000900000000000000" pitchFamily="2" charset="0"/>
                <a:cs typeface="Poppins ExtraBold" panose="00000900000000000000" pitchFamily="2" charset="0"/>
              </a:rPr>
              <a:t>Vigilancia en Salud Publica</a:t>
            </a:r>
            <a:endParaRPr lang="en-US" sz="2800" b="1" dirty="0">
              <a:solidFill>
                <a:srgbClr val="0D5D2B"/>
              </a:solidFill>
              <a:latin typeface="Poppins ExtraBold" panose="00000900000000000000" pitchFamily="2" charset="0"/>
              <a:cs typeface="Poppins ExtraBold" panose="00000900000000000000" pitchFamily="2" charset="0"/>
            </a:endParaRPr>
          </a:p>
        </p:txBody>
      </p:sp>
      <p:sp>
        <p:nvSpPr>
          <p:cNvPr id="15" name="Rectángulo 14">
            <a:extLst>
              <a:ext uri="{FF2B5EF4-FFF2-40B4-BE49-F238E27FC236}">
                <a16:creationId xmlns="" xmlns:a16="http://schemas.microsoft.com/office/drawing/2014/main" id="{9C4DAA60-F558-1C43-A4AA-42F7ECC4E8E5}"/>
              </a:ext>
            </a:extLst>
          </p:cNvPr>
          <p:cNvSpPr/>
          <p:nvPr/>
        </p:nvSpPr>
        <p:spPr>
          <a:xfrm>
            <a:off x="396460" y="872322"/>
            <a:ext cx="5699540" cy="45719"/>
          </a:xfrm>
          <a:prstGeom prst="rect">
            <a:avLst/>
          </a:prstGeom>
          <a:solidFill>
            <a:srgbClr val="C7C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graphicFrame>
        <p:nvGraphicFramePr>
          <p:cNvPr id="2" name="Gráfico 1">
            <a:extLst>
              <a:ext uri="{FF2B5EF4-FFF2-40B4-BE49-F238E27FC236}">
                <a16:creationId xmlns="" xmlns:a16="http://schemas.microsoft.com/office/drawing/2014/main" id="{20E64420-80B5-DA58-0562-964DA0AF1516}"/>
              </a:ext>
            </a:extLst>
          </p:cNvPr>
          <p:cNvGraphicFramePr>
            <a:graphicFrameLocks/>
          </p:cNvGraphicFramePr>
          <p:nvPr>
            <p:extLst/>
          </p:nvPr>
        </p:nvGraphicFramePr>
        <p:xfrm>
          <a:off x="239475" y="1126837"/>
          <a:ext cx="6317706" cy="5310908"/>
        </p:xfrm>
        <a:graphic>
          <a:graphicData uri="http://schemas.openxmlformats.org/drawingml/2006/chart">
            <c:chart xmlns:c="http://schemas.openxmlformats.org/drawingml/2006/chart" xmlns:r="http://schemas.openxmlformats.org/officeDocument/2006/relationships" r:id="rId5"/>
          </a:graphicData>
        </a:graphic>
      </p:graphicFrame>
      <p:sp>
        <p:nvSpPr>
          <p:cNvPr id="3" name="CuadroTexto 2">
            <a:extLst>
              <a:ext uri="{FF2B5EF4-FFF2-40B4-BE49-F238E27FC236}">
                <a16:creationId xmlns="" xmlns:a16="http://schemas.microsoft.com/office/drawing/2014/main" id="{AB5F891F-314D-2170-351B-47F0943384EC}"/>
              </a:ext>
            </a:extLst>
          </p:cNvPr>
          <p:cNvSpPr txBox="1"/>
          <p:nvPr/>
        </p:nvSpPr>
        <p:spPr>
          <a:xfrm>
            <a:off x="198230" y="6575032"/>
            <a:ext cx="2822061" cy="282968"/>
          </a:xfrm>
          <a:prstGeom prst="rect">
            <a:avLst/>
          </a:prstGeom>
          <a:noFill/>
        </p:spPr>
        <p:txBody>
          <a:bodyPr wrap="square">
            <a:spAutoFit/>
          </a:bodyPr>
          <a:lstStyle/>
          <a:p>
            <a:pPr marR="121285" algn="just"/>
            <a:r>
              <a:rPr lang="es-CO" sz="1200" dirty="0">
                <a:solidFill>
                  <a:srgbClr val="000000"/>
                </a:solidFill>
                <a:ea typeface="Times New Roman" panose="02020603050405020304" pitchFamily="18" charset="0"/>
              </a:rPr>
              <a:t>Fuente: SIVIGILA 2023</a:t>
            </a:r>
            <a:endParaRPr lang="es-CO" sz="2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1225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Imagen que contiene Logotipo&#10;&#10;Descripción generada automáticamente">
            <a:extLst>
              <a:ext uri="{FF2B5EF4-FFF2-40B4-BE49-F238E27FC236}">
                <a16:creationId xmlns="" xmlns:a16="http://schemas.microsoft.com/office/drawing/2014/main" id="{999EB3EF-3457-1875-3FC1-D93E0C342978}"/>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48850" y="520700"/>
            <a:ext cx="2322950" cy="485098"/>
          </a:xfrm>
          <a:prstGeom prst="rect">
            <a:avLst/>
          </a:prstGeom>
        </p:spPr>
      </p:pic>
      <p:sp>
        <p:nvSpPr>
          <p:cNvPr id="5" name="CuadroTexto 4">
            <a:extLst>
              <a:ext uri="{FF2B5EF4-FFF2-40B4-BE49-F238E27FC236}">
                <a16:creationId xmlns="" xmlns:a16="http://schemas.microsoft.com/office/drawing/2014/main" id="{84D43BD3-E52B-A1C6-CE31-CAB93C1CB61C}"/>
              </a:ext>
            </a:extLst>
          </p:cNvPr>
          <p:cNvSpPr txBox="1"/>
          <p:nvPr/>
        </p:nvSpPr>
        <p:spPr>
          <a:xfrm>
            <a:off x="3590365" y="3088247"/>
            <a:ext cx="5029200" cy="733534"/>
          </a:xfrm>
          <a:prstGeom prst="rect">
            <a:avLst/>
          </a:prstGeom>
          <a:noFill/>
        </p:spPr>
        <p:txBody>
          <a:bodyPr wrap="square" rtlCol="0">
            <a:spAutoFit/>
          </a:bodyPr>
          <a:lstStyle/>
          <a:p>
            <a:pPr algn="ctr">
              <a:lnSpc>
                <a:spcPts val="5000"/>
              </a:lnSpc>
            </a:pPr>
            <a:r>
              <a:rPr lang="es-ES" sz="4800" b="1" dirty="0" smtClean="0">
                <a:solidFill>
                  <a:schemeClr val="bg1"/>
                </a:solidFill>
                <a:latin typeface="Poppins" panose="00000500000000000000" pitchFamily="2" charset="0"/>
                <a:cs typeface="Poppins" panose="00000500000000000000" pitchFamily="2" charset="0"/>
              </a:rPr>
              <a:t>1. Oportunidad</a:t>
            </a:r>
            <a:endParaRPr lang="en-US" sz="4800" b="1" dirty="0">
              <a:solidFill>
                <a:srgbClr val="006837"/>
              </a:solidFill>
              <a:latin typeface="Poppins" panose="00000500000000000000" pitchFamily="2" charset="0"/>
              <a:cs typeface="Poppins" panose="00000500000000000000" pitchFamily="2" charset="0"/>
            </a:endParaRPr>
          </a:p>
        </p:txBody>
      </p:sp>
      <p:grpSp>
        <p:nvGrpSpPr>
          <p:cNvPr id="16" name="Grupo 15">
            <a:extLst>
              <a:ext uri="{FF2B5EF4-FFF2-40B4-BE49-F238E27FC236}">
                <a16:creationId xmlns="" xmlns:a16="http://schemas.microsoft.com/office/drawing/2014/main" id="{DC8C98B6-8A51-56F2-1455-7F91925B80FC}"/>
              </a:ext>
            </a:extLst>
          </p:cNvPr>
          <p:cNvGrpSpPr/>
          <p:nvPr/>
        </p:nvGrpSpPr>
        <p:grpSpPr>
          <a:xfrm>
            <a:off x="226178" y="5634011"/>
            <a:ext cx="11739645" cy="965809"/>
            <a:chOff x="278200" y="5634011"/>
            <a:chExt cx="11739645" cy="965809"/>
          </a:xfrm>
        </p:grpSpPr>
        <p:pic>
          <p:nvPicPr>
            <p:cNvPr id="18" name="Imagen 17">
              <a:extLst>
                <a:ext uri="{FF2B5EF4-FFF2-40B4-BE49-F238E27FC236}">
                  <a16:creationId xmlns="" xmlns:a16="http://schemas.microsoft.com/office/drawing/2014/main" id="{201EF026-9D77-5105-CBE5-884772A7821B}"/>
                </a:ext>
              </a:extLst>
            </p:cNvPr>
            <p:cNvPicPr>
              <a:picLocks noChangeAspect="1"/>
            </p:cNvPicPr>
            <p:nvPr/>
          </p:nvPicPr>
          <p:blipFill>
            <a:blip r:embed="rId4" cstate="print">
              <a:alphaModFix/>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rot="16200000">
              <a:off x="11524299" y="6023512"/>
              <a:ext cx="883048" cy="104045"/>
            </a:xfrm>
            <a:prstGeom prst="rect">
              <a:avLst/>
            </a:prstGeom>
          </p:spPr>
        </p:pic>
        <p:pic>
          <p:nvPicPr>
            <p:cNvPr id="19" name="Imagen 18" descr="Forma&#10;&#10;Descripción generada automáticamente con confianza media">
              <a:extLst>
                <a:ext uri="{FF2B5EF4-FFF2-40B4-BE49-F238E27FC236}">
                  <a16:creationId xmlns="" xmlns:a16="http://schemas.microsoft.com/office/drawing/2014/main" id="{D654DEE9-BFAC-A23E-285F-F5CBFEF18E04}"/>
                </a:ext>
              </a:extLst>
            </p:cNvPr>
            <p:cNvPicPr>
              <a:picLocks noChangeAspect="1"/>
            </p:cNvPicPr>
            <p:nvPr/>
          </p:nvPicPr>
          <p:blipFill>
            <a:blip r:embed="rId6" cstate="print">
              <a:alphaModFix/>
              <a:lum bright="70000" contrast="-70000"/>
              <a:extLst>
                <a:ext uri="{28A0092B-C50C-407E-A947-70E740481C1C}">
                  <a14:useLocalDpi xmlns:a14="http://schemas.microsoft.com/office/drawing/2010/main" val="0"/>
                </a:ext>
              </a:extLst>
            </a:blip>
            <a:stretch>
              <a:fillRect/>
            </a:stretch>
          </p:blipFill>
          <p:spPr>
            <a:xfrm>
              <a:off x="278200" y="6434298"/>
              <a:ext cx="845345" cy="165522"/>
            </a:xfrm>
            <a:prstGeom prst="rect">
              <a:avLst/>
            </a:prstGeom>
          </p:spPr>
        </p:pic>
      </p:grpSp>
    </p:spTree>
    <p:extLst>
      <p:ext uri="{BB962C8B-B14F-4D97-AF65-F5344CB8AC3E}">
        <p14:creationId xmlns:p14="http://schemas.microsoft.com/office/powerpoint/2010/main" val="26925982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5540" y="270733"/>
            <a:ext cx="3240000" cy="987340"/>
          </a:xfrm>
          <a:prstGeom prst="rect">
            <a:avLst/>
          </a:prstGeom>
        </p:spPr>
      </p:pic>
      <p:sp>
        <p:nvSpPr>
          <p:cNvPr id="14" name="CuadroTexto 13"/>
          <p:cNvSpPr txBox="1"/>
          <p:nvPr/>
        </p:nvSpPr>
        <p:spPr>
          <a:xfrm>
            <a:off x="273749" y="165507"/>
            <a:ext cx="6073044" cy="523220"/>
          </a:xfrm>
          <a:prstGeom prst="rect">
            <a:avLst/>
          </a:prstGeom>
          <a:noFill/>
          <a:ln>
            <a:noFill/>
          </a:ln>
        </p:spPr>
        <p:txBody>
          <a:bodyPr wrap="square" rtlCol="0">
            <a:spAutoFit/>
          </a:bodyPr>
          <a:lstStyle/>
          <a:p>
            <a:r>
              <a:rPr lang="es-ES" sz="2800" b="1" dirty="0">
                <a:solidFill>
                  <a:srgbClr val="0D5D2B"/>
                </a:solidFill>
                <a:latin typeface="Poppins ExtraBold" panose="00000900000000000000" pitchFamily="2" charset="0"/>
                <a:cs typeface="Poppins ExtraBold" panose="00000900000000000000" pitchFamily="2" charset="0"/>
              </a:rPr>
              <a:t>Vigilancia en Salud Publica</a:t>
            </a:r>
            <a:endParaRPr lang="en-US" sz="2800" b="1" dirty="0">
              <a:solidFill>
                <a:srgbClr val="0D5D2B"/>
              </a:solidFill>
              <a:latin typeface="Poppins ExtraBold" panose="00000900000000000000" pitchFamily="2" charset="0"/>
              <a:cs typeface="Poppins ExtraBold" panose="00000900000000000000" pitchFamily="2" charset="0"/>
            </a:endParaRPr>
          </a:p>
        </p:txBody>
      </p:sp>
      <p:sp>
        <p:nvSpPr>
          <p:cNvPr id="15" name="Rectángulo 14">
            <a:extLst>
              <a:ext uri="{FF2B5EF4-FFF2-40B4-BE49-F238E27FC236}">
                <a16:creationId xmlns="" xmlns:a16="http://schemas.microsoft.com/office/drawing/2014/main" id="{9C4DAA60-F558-1C43-A4AA-42F7ECC4E8E5}"/>
              </a:ext>
            </a:extLst>
          </p:cNvPr>
          <p:cNvSpPr/>
          <p:nvPr/>
        </p:nvSpPr>
        <p:spPr>
          <a:xfrm>
            <a:off x="396460" y="872322"/>
            <a:ext cx="5699540" cy="45719"/>
          </a:xfrm>
          <a:prstGeom prst="rect">
            <a:avLst/>
          </a:prstGeom>
          <a:solidFill>
            <a:srgbClr val="C7C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sp>
        <p:nvSpPr>
          <p:cNvPr id="8" name="CuadroTexto 7">
            <a:extLst>
              <a:ext uri="{FF2B5EF4-FFF2-40B4-BE49-F238E27FC236}">
                <a16:creationId xmlns="" xmlns:a16="http://schemas.microsoft.com/office/drawing/2014/main" id="{D056949E-9468-CBCC-269F-3692445AE892}"/>
              </a:ext>
            </a:extLst>
          </p:cNvPr>
          <p:cNvSpPr txBox="1"/>
          <p:nvPr/>
        </p:nvSpPr>
        <p:spPr>
          <a:xfrm>
            <a:off x="156984" y="1036176"/>
            <a:ext cx="7638507" cy="923330"/>
          </a:xfrm>
          <a:prstGeom prst="rect">
            <a:avLst/>
          </a:prstGeom>
          <a:noFill/>
        </p:spPr>
        <p:txBody>
          <a:bodyPr wrap="square">
            <a:spAutoFit/>
          </a:bodyPr>
          <a:lstStyle/>
          <a:p>
            <a:endParaRPr lang="es-CO" sz="2000" dirty="0">
              <a:solidFill>
                <a:srgbClr val="000000"/>
              </a:solidFill>
              <a:latin typeface="Times New Roman" panose="02020603050405020304" pitchFamily="18" charset="0"/>
            </a:endParaRPr>
          </a:p>
          <a:p>
            <a:r>
              <a:rPr lang="es-ES" sz="2000" dirty="0">
                <a:solidFill>
                  <a:srgbClr val="000000"/>
                </a:solidFill>
                <a:latin typeface="Times New Roman" panose="02020603050405020304" pitchFamily="18" charset="0"/>
              </a:rPr>
              <a:t> </a:t>
            </a:r>
            <a:r>
              <a:rPr lang="es-ES" sz="1400" dirty="0">
                <a:solidFill>
                  <a:srgbClr val="E7E6E6">
                    <a:lumMod val="50000"/>
                  </a:srgbClr>
                </a:solidFill>
                <a:latin typeface="Poppins" panose="02000000000000000000" pitchFamily="2" charset="0"/>
                <a:cs typeface="Poppins" panose="02000000000000000000" pitchFamily="2" charset="0"/>
              </a:rPr>
              <a:t>Tasa de Notificación Eventos de Interés en Salud Publica * 100.000 afiliados, EPS Delagente, Semana 52 año 2023 </a:t>
            </a:r>
            <a:endParaRPr lang="es-CO" sz="1400" dirty="0">
              <a:solidFill>
                <a:srgbClr val="E7E6E6">
                  <a:lumMod val="50000"/>
                </a:srgbClr>
              </a:solidFill>
              <a:latin typeface="Poppins" panose="02000000000000000000" pitchFamily="2" charset="0"/>
              <a:cs typeface="Poppins" panose="02000000000000000000" pitchFamily="2" charset="0"/>
            </a:endParaRPr>
          </a:p>
        </p:txBody>
      </p:sp>
      <p:graphicFrame>
        <p:nvGraphicFramePr>
          <p:cNvPr id="9" name="Gráfico 8">
            <a:extLst>
              <a:ext uri="{FF2B5EF4-FFF2-40B4-BE49-F238E27FC236}">
                <a16:creationId xmlns="" xmlns:a16="http://schemas.microsoft.com/office/drawing/2014/main" id="{00000000-0008-0000-0000-000002000000}"/>
              </a:ext>
            </a:extLst>
          </p:cNvPr>
          <p:cNvGraphicFramePr/>
          <p:nvPr>
            <p:extLst/>
          </p:nvPr>
        </p:nvGraphicFramePr>
        <p:xfrm>
          <a:off x="156984" y="2077641"/>
          <a:ext cx="6853415" cy="4406285"/>
        </p:xfrm>
        <a:graphic>
          <a:graphicData uri="http://schemas.openxmlformats.org/drawingml/2006/chart">
            <c:chart xmlns:c="http://schemas.openxmlformats.org/drawingml/2006/chart" xmlns:r="http://schemas.openxmlformats.org/officeDocument/2006/relationships" r:id="rId4"/>
          </a:graphicData>
        </a:graphic>
      </p:graphicFrame>
      <p:sp>
        <p:nvSpPr>
          <p:cNvPr id="11" name="CuadroTexto 10">
            <a:extLst>
              <a:ext uri="{FF2B5EF4-FFF2-40B4-BE49-F238E27FC236}">
                <a16:creationId xmlns="" xmlns:a16="http://schemas.microsoft.com/office/drawing/2014/main" id="{182F19FB-2CDB-2298-BA1A-416473D31AA9}"/>
              </a:ext>
            </a:extLst>
          </p:cNvPr>
          <p:cNvSpPr txBox="1"/>
          <p:nvPr/>
        </p:nvSpPr>
        <p:spPr>
          <a:xfrm>
            <a:off x="7205955" y="2817558"/>
            <a:ext cx="4645891" cy="1661993"/>
          </a:xfrm>
          <a:prstGeom prst="rect">
            <a:avLst/>
          </a:prstGeom>
          <a:noFill/>
        </p:spPr>
        <p:txBody>
          <a:bodyPr wrap="square">
            <a:spAutoFit/>
          </a:bodyPr>
          <a:lstStyle/>
          <a:p>
            <a:r>
              <a:rPr lang="es-ES" sz="1400" dirty="0">
                <a:solidFill>
                  <a:srgbClr val="E7E6E6">
                    <a:lumMod val="50000"/>
                  </a:srgbClr>
                </a:solidFill>
                <a:latin typeface="Poppins" panose="02000000000000000000" pitchFamily="2" charset="0"/>
                <a:cs typeface="Poppins" panose="02000000000000000000" pitchFamily="2" charset="0"/>
              </a:rPr>
              <a:t>La tasa de notificación de EPS Delagente es de 3,052 * 100.000 afiliados, identificando un descenso en el número de casos que puede estar relacionado con ajuste de protocolo de notificación de IRA por virus nuevo (COVID), donde se definió el reporte de casos confirmados desde el año 2022</a:t>
            </a:r>
            <a:r>
              <a:rPr lang="es-ES" dirty="0">
                <a:solidFill>
                  <a:prstClr val="black"/>
                </a:solidFill>
              </a:rPr>
              <a:t>.</a:t>
            </a:r>
            <a:endParaRPr lang="es-CO" dirty="0">
              <a:solidFill>
                <a:prstClr val="black"/>
              </a:solidFill>
            </a:endParaRPr>
          </a:p>
        </p:txBody>
      </p:sp>
      <p:sp>
        <p:nvSpPr>
          <p:cNvPr id="16" name="CuadroTexto 15">
            <a:extLst>
              <a:ext uri="{FF2B5EF4-FFF2-40B4-BE49-F238E27FC236}">
                <a16:creationId xmlns="" xmlns:a16="http://schemas.microsoft.com/office/drawing/2014/main" id="{0D44ABC1-F61F-B252-5E17-E158285CDA72}"/>
              </a:ext>
            </a:extLst>
          </p:cNvPr>
          <p:cNvSpPr txBox="1"/>
          <p:nvPr/>
        </p:nvSpPr>
        <p:spPr>
          <a:xfrm>
            <a:off x="198230" y="6575032"/>
            <a:ext cx="2822061" cy="282968"/>
          </a:xfrm>
          <a:prstGeom prst="rect">
            <a:avLst/>
          </a:prstGeom>
          <a:noFill/>
        </p:spPr>
        <p:txBody>
          <a:bodyPr wrap="square">
            <a:spAutoFit/>
          </a:bodyPr>
          <a:lstStyle/>
          <a:p>
            <a:pPr marR="121285" algn="just"/>
            <a:r>
              <a:rPr lang="es-CO" sz="1200" dirty="0">
                <a:solidFill>
                  <a:srgbClr val="000000"/>
                </a:solidFill>
                <a:ea typeface="Times New Roman" panose="02020603050405020304" pitchFamily="18" charset="0"/>
              </a:rPr>
              <a:t>Fuente: SIVIGILA 2013 a 2023</a:t>
            </a:r>
            <a:endParaRPr lang="es-CO" sz="2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3463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1846" y="4727945"/>
            <a:ext cx="183169" cy="1847087"/>
          </a:xfrm>
          <a:prstGeom prst="rect">
            <a:avLst/>
          </a:prstGeom>
        </p:spPr>
      </p:pic>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5540" y="270733"/>
            <a:ext cx="3240000" cy="987340"/>
          </a:xfrm>
          <a:prstGeom prst="rect">
            <a:avLst/>
          </a:prstGeom>
        </p:spPr>
      </p:pic>
      <p:sp>
        <p:nvSpPr>
          <p:cNvPr id="14" name="CuadroTexto 13"/>
          <p:cNvSpPr txBox="1"/>
          <p:nvPr/>
        </p:nvSpPr>
        <p:spPr>
          <a:xfrm>
            <a:off x="273749" y="165507"/>
            <a:ext cx="6073044" cy="523220"/>
          </a:xfrm>
          <a:prstGeom prst="rect">
            <a:avLst/>
          </a:prstGeom>
          <a:noFill/>
          <a:ln>
            <a:noFill/>
          </a:ln>
        </p:spPr>
        <p:txBody>
          <a:bodyPr wrap="square" rtlCol="0">
            <a:spAutoFit/>
          </a:bodyPr>
          <a:lstStyle/>
          <a:p>
            <a:r>
              <a:rPr lang="es-ES" sz="2800" b="1" dirty="0">
                <a:solidFill>
                  <a:srgbClr val="0D5D2B"/>
                </a:solidFill>
                <a:latin typeface="Poppins ExtraBold" panose="00000900000000000000" pitchFamily="2" charset="0"/>
                <a:cs typeface="Poppins ExtraBold" panose="00000900000000000000" pitchFamily="2" charset="0"/>
              </a:rPr>
              <a:t>Vigilancia en Salud Publica</a:t>
            </a:r>
            <a:endParaRPr lang="en-US" sz="2800" b="1" dirty="0">
              <a:solidFill>
                <a:srgbClr val="0D5D2B"/>
              </a:solidFill>
              <a:latin typeface="Poppins ExtraBold" panose="00000900000000000000" pitchFamily="2" charset="0"/>
              <a:cs typeface="Poppins ExtraBold" panose="00000900000000000000" pitchFamily="2" charset="0"/>
            </a:endParaRPr>
          </a:p>
        </p:txBody>
      </p:sp>
      <p:sp>
        <p:nvSpPr>
          <p:cNvPr id="15" name="Rectángulo 14">
            <a:extLst>
              <a:ext uri="{FF2B5EF4-FFF2-40B4-BE49-F238E27FC236}">
                <a16:creationId xmlns="" xmlns:a16="http://schemas.microsoft.com/office/drawing/2014/main" id="{9C4DAA60-F558-1C43-A4AA-42F7ECC4E8E5}"/>
              </a:ext>
            </a:extLst>
          </p:cNvPr>
          <p:cNvSpPr/>
          <p:nvPr/>
        </p:nvSpPr>
        <p:spPr>
          <a:xfrm>
            <a:off x="396460" y="872322"/>
            <a:ext cx="5699540" cy="45719"/>
          </a:xfrm>
          <a:prstGeom prst="rect">
            <a:avLst/>
          </a:prstGeom>
          <a:solidFill>
            <a:srgbClr val="C7C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prstClr val="white"/>
              </a:solidFill>
            </a:endParaRPr>
          </a:p>
        </p:txBody>
      </p:sp>
      <p:pic>
        <p:nvPicPr>
          <p:cNvPr id="4" name="Imagen 3">
            <a:extLst>
              <a:ext uri="{FF2B5EF4-FFF2-40B4-BE49-F238E27FC236}">
                <a16:creationId xmlns="" xmlns:a16="http://schemas.microsoft.com/office/drawing/2014/main" id="{298FCE75-247C-F268-CD67-0F39A29FDBD4}"/>
              </a:ext>
            </a:extLst>
          </p:cNvPr>
          <p:cNvPicPr>
            <a:picLocks noChangeAspect="1"/>
          </p:cNvPicPr>
          <p:nvPr/>
        </p:nvPicPr>
        <p:blipFill>
          <a:blip r:embed="rId4"/>
          <a:stretch>
            <a:fillRect/>
          </a:stretch>
        </p:blipFill>
        <p:spPr>
          <a:xfrm>
            <a:off x="273749" y="1322096"/>
            <a:ext cx="9118242" cy="5252936"/>
          </a:xfrm>
          <a:prstGeom prst="rect">
            <a:avLst/>
          </a:prstGeom>
        </p:spPr>
      </p:pic>
      <p:sp>
        <p:nvSpPr>
          <p:cNvPr id="5" name="CuadroTexto 4">
            <a:extLst>
              <a:ext uri="{FF2B5EF4-FFF2-40B4-BE49-F238E27FC236}">
                <a16:creationId xmlns="" xmlns:a16="http://schemas.microsoft.com/office/drawing/2014/main" id="{FECA3B94-392A-BB82-B86E-17FA3A078CBE}"/>
              </a:ext>
            </a:extLst>
          </p:cNvPr>
          <p:cNvSpPr txBox="1"/>
          <p:nvPr/>
        </p:nvSpPr>
        <p:spPr>
          <a:xfrm>
            <a:off x="273749" y="6635816"/>
            <a:ext cx="2822061" cy="282968"/>
          </a:xfrm>
          <a:prstGeom prst="rect">
            <a:avLst/>
          </a:prstGeom>
          <a:noFill/>
        </p:spPr>
        <p:txBody>
          <a:bodyPr wrap="square">
            <a:spAutoFit/>
          </a:bodyPr>
          <a:lstStyle/>
          <a:p>
            <a:pPr marR="121285" algn="just"/>
            <a:r>
              <a:rPr lang="es-CO" sz="1200" dirty="0">
                <a:solidFill>
                  <a:srgbClr val="000000"/>
                </a:solidFill>
                <a:ea typeface="Times New Roman" panose="02020603050405020304" pitchFamily="18" charset="0"/>
              </a:rPr>
              <a:t>Fuente: SIVIGILA 2023</a:t>
            </a:r>
            <a:endParaRPr lang="es-CO" sz="2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9903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Imagen que contiene Logotipo&#10;&#10;Descripción generada automáticamente">
            <a:extLst>
              <a:ext uri="{FF2B5EF4-FFF2-40B4-BE49-F238E27FC236}">
                <a16:creationId xmlns="" xmlns:a16="http://schemas.microsoft.com/office/drawing/2014/main" id="{999EB3EF-3457-1875-3FC1-D93E0C342978}"/>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48850" y="520700"/>
            <a:ext cx="2322950" cy="485098"/>
          </a:xfrm>
          <a:prstGeom prst="rect">
            <a:avLst/>
          </a:prstGeom>
        </p:spPr>
      </p:pic>
      <p:sp>
        <p:nvSpPr>
          <p:cNvPr id="5" name="CuadroTexto 4">
            <a:extLst>
              <a:ext uri="{FF2B5EF4-FFF2-40B4-BE49-F238E27FC236}">
                <a16:creationId xmlns="" xmlns:a16="http://schemas.microsoft.com/office/drawing/2014/main" id="{84D43BD3-E52B-A1C6-CE31-CAB93C1CB61C}"/>
              </a:ext>
            </a:extLst>
          </p:cNvPr>
          <p:cNvSpPr txBox="1"/>
          <p:nvPr/>
        </p:nvSpPr>
        <p:spPr>
          <a:xfrm>
            <a:off x="2971800" y="3074800"/>
            <a:ext cx="6494929" cy="745589"/>
          </a:xfrm>
          <a:prstGeom prst="rect">
            <a:avLst/>
          </a:prstGeom>
          <a:noFill/>
        </p:spPr>
        <p:txBody>
          <a:bodyPr wrap="square" rtlCol="0">
            <a:spAutoFit/>
          </a:bodyPr>
          <a:lstStyle/>
          <a:p>
            <a:pPr algn="ctr">
              <a:lnSpc>
                <a:spcPts val="5000"/>
              </a:lnSpc>
            </a:pPr>
            <a:r>
              <a:rPr lang="es-ES" sz="4800" b="1" dirty="0" smtClean="0">
                <a:solidFill>
                  <a:schemeClr val="bg1"/>
                </a:solidFill>
                <a:latin typeface="Poppins" panose="00000500000000000000" pitchFamily="2" charset="0"/>
                <a:cs typeface="Poppins" panose="00000500000000000000" pitchFamily="2" charset="0"/>
              </a:rPr>
              <a:t>4. Contrataciones</a:t>
            </a:r>
            <a:endParaRPr lang="en-US" sz="4800" b="1" dirty="0">
              <a:solidFill>
                <a:srgbClr val="006837"/>
              </a:solidFill>
              <a:latin typeface="Poppins" panose="00000500000000000000" pitchFamily="2" charset="0"/>
              <a:cs typeface="Poppins" panose="00000500000000000000" pitchFamily="2" charset="0"/>
            </a:endParaRPr>
          </a:p>
        </p:txBody>
      </p:sp>
      <p:grpSp>
        <p:nvGrpSpPr>
          <p:cNvPr id="16" name="Grupo 15">
            <a:extLst>
              <a:ext uri="{FF2B5EF4-FFF2-40B4-BE49-F238E27FC236}">
                <a16:creationId xmlns="" xmlns:a16="http://schemas.microsoft.com/office/drawing/2014/main" id="{DC8C98B6-8A51-56F2-1455-7F91925B80FC}"/>
              </a:ext>
            </a:extLst>
          </p:cNvPr>
          <p:cNvGrpSpPr/>
          <p:nvPr/>
        </p:nvGrpSpPr>
        <p:grpSpPr>
          <a:xfrm>
            <a:off x="226178" y="5634011"/>
            <a:ext cx="11739645" cy="965809"/>
            <a:chOff x="278200" y="5634011"/>
            <a:chExt cx="11739645" cy="965809"/>
          </a:xfrm>
        </p:grpSpPr>
        <p:pic>
          <p:nvPicPr>
            <p:cNvPr id="18" name="Imagen 17">
              <a:extLst>
                <a:ext uri="{FF2B5EF4-FFF2-40B4-BE49-F238E27FC236}">
                  <a16:creationId xmlns="" xmlns:a16="http://schemas.microsoft.com/office/drawing/2014/main" id="{201EF026-9D77-5105-CBE5-884772A7821B}"/>
                </a:ext>
              </a:extLst>
            </p:cNvPr>
            <p:cNvPicPr>
              <a:picLocks noChangeAspect="1"/>
            </p:cNvPicPr>
            <p:nvPr/>
          </p:nvPicPr>
          <p:blipFill>
            <a:blip r:embed="rId4" cstate="print">
              <a:alphaModFix/>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rot="16200000">
              <a:off x="11524299" y="6023512"/>
              <a:ext cx="883048" cy="104045"/>
            </a:xfrm>
            <a:prstGeom prst="rect">
              <a:avLst/>
            </a:prstGeom>
          </p:spPr>
        </p:pic>
        <p:pic>
          <p:nvPicPr>
            <p:cNvPr id="19" name="Imagen 18" descr="Forma&#10;&#10;Descripción generada automáticamente con confianza media">
              <a:extLst>
                <a:ext uri="{FF2B5EF4-FFF2-40B4-BE49-F238E27FC236}">
                  <a16:creationId xmlns="" xmlns:a16="http://schemas.microsoft.com/office/drawing/2014/main" id="{D654DEE9-BFAC-A23E-285F-F5CBFEF18E04}"/>
                </a:ext>
              </a:extLst>
            </p:cNvPr>
            <p:cNvPicPr>
              <a:picLocks noChangeAspect="1"/>
            </p:cNvPicPr>
            <p:nvPr/>
          </p:nvPicPr>
          <p:blipFill>
            <a:blip r:embed="rId6" cstate="print">
              <a:alphaModFix/>
              <a:lum bright="70000" contrast="-70000"/>
              <a:extLst>
                <a:ext uri="{28A0092B-C50C-407E-A947-70E740481C1C}">
                  <a14:useLocalDpi xmlns:a14="http://schemas.microsoft.com/office/drawing/2010/main" val="0"/>
                </a:ext>
              </a:extLst>
            </a:blip>
            <a:stretch>
              <a:fillRect/>
            </a:stretch>
          </p:blipFill>
          <p:spPr>
            <a:xfrm>
              <a:off x="278200" y="6434298"/>
              <a:ext cx="845345" cy="165522"/>
            </a:xfrm>
            <a:prstGeom prst="rect">
              <a:avLst/>
            </a:prstGeom>
          </p:spPr>
        </p:pic>
      </p:grpSp>
    </p:spTree>
    <p:extLst>
      <p:ext uri="{BB962C8B-B14F-4D97-AF65-F5344CB8AC3E}">
        <p14:creationId xmlns:p14="http://schemas.microsoft.com/office/powerpoint/2010/main" val="1877020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22639FFF-66F9-6E96-772A-C0C87E6F5C64}"/>
              </a:ext>
            </a:extLst>
          </p:cNvPr>
          <p:cNvSpPr txBox="1"/>
          <p:nvPr/>
        </p:nvSpPr>
        <p:spPr>
          <a:xfrm>
            <a:off x="1294372" y="1747610"/>
            <a:ext cx="10351761" cy="569002"/>
          </a:xfrm>
          <a:prstGeom prst="rect">
            <a:avLst/>
          </a:prstGeom>
          <a:noFill/>
        </p:spPr>
        <p:txBody>
          <a:bodyPr wrap="square" rtlCol="0">
            <a:spAutoFit/>
          </a:bodyPr>
          <a:lstStyle/>
          <a:p>
            <a:pPr algn="just">
              <a:lnSpc>
                <a:spcPts val="1900"/>
              </a:lnSpc>
            </a:pPr>
            <a:r>
              <a:rPr lang="es-MX" sz="1400" b="0" i="0" dirty="0">
                <a:solidFill>
                  <a:schemeClr val="tx1">
                    <a:lumMod val="50000"/>
                    <a:lumOff val="50000"/>
                  </a:schemeClr>
                </a:solidFill>
                <a:effectLst/>
                <a:latin typeface="Poppins" panose="00000500000000000000" pitchFamily="2" charset="0"/>
                <a:cs typeface="Poppins" panose="00000500000000000000" pitchFamily="2" charset="0"/>
              </a:rPr>
              <a:t>En el Año 2023 se tramitaron 32 nuevos contratos y 31 terminaciones de contratos, finalizando este año con 163  convenios vigentes en los municipios de operación de los departamentos del Valle del cauca y Risaralda.</a:t>
            </a:r>
            <a:endParaRPr lang="es-CO" sz="1400" dirty="0">
              <a:solidFill>
                <a:schemeClr val="tx1">
                  <a:lumMod val="50000"/>
                  <a:lumOff val="50000"/>
                </a:schemeClr>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xmlns="" id="{AD922DFF-D677-A3CA-44CB-954FAD44EA38}"/>
              </a:ext>
            </a:extLst>
          </p:cNvPr>
          <p:cNvSpPr txBox="1"/>
          <p:nvPr/>
        </p:nvSpPr>
        <p:spPr>
          <a:xfrm>
            <a:off x="2267938" y="748010"/>
            <a:ext cx="3495599" cy="461665"/>
          </a:xfrm>
          <a:prstGeom prst="rect">
            <a:avLst/>
          </a:prstGeom>
          <a:noFill/>
        </p:spPr>
        <p:txBody>
          <a:bodyPr wrap="square" rtlCol="0">
            <a:spAutoFit/>
          </a:bodyPr>
          <a:lstStyle/>
          <a:p>
            <a:r>
              <a:rPr lang="es-ES" sz="2400" b="1" dirty="0">
                <a:solidFill>
                  <a:schemeClr val="tx1">
                    <a:lumMod val="50000"/>
                    <a:lumOff val="50000"/>
                  </a:schemeClr>
                </a:solidFill>
                <a:latin typeface="Poppins" panose="00000500000000000000" pitchFamily="2" charset="0"/>
                <a:cs typeface="Poppins" panose="00000500000000000000" pitchFamily="2" charset="0"/>
              </a:rPr>
              <a:t>Red de atención</a:t>
            </a:r>
            <a:endParaRPr lang="en-US" sz="2400" b="1" dirty="0">
              <a:solidFill>
                <a:srgbClr val="A1C90E"/>
              </a:solidFill>
              <a:latin typeface="Poppins" panose="00000500000000000000" pitchFamily="2" charset="0"/>
              <a:cs typeface="Poppins" panose="00000500000000000000" pitchFamily="2" charset="0"/>
            </a:endParaRPr>
          </a:p>
        </p:txBody>
      </p:sp>
      <p:sp>
        <p:nvSpPr>
          <p:cNvPr id="10" name="Rectángulo: esquinas redondeadas 9">
            <a:extLst>
              <a:ext uri="{FF2B5EF4-FFF2-40B4-BE49-F238E27FC236}">
                <a16:creationId xmlns:a16="http://schemas.microsoft.com/office/drawing/2014/main" xmlns="" id="{19A71B8D-EAE2-EE4A-8523-0EF1AF3B5A3A}"/>
              </a:ext>
            </a:extLst>
          </p:cNvPr>
          <p:cNvSpPr/>
          <p:nvPr/>
        </p:nvSpPr>
        <p:spPr>
          <a:xfrm>
            <a:off x="1294372" y="748010"/>
            <a:ext cx="711200" cy="711200"/>
          </a:xfrm>
          <a:prstGeom prst="roundRect">
            <a:avLst/>
          </a:prstGeom>
          <a:solidFill>
            <a:srgbClr val="A1C9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Imagen 11" descr="Imagen que contiene Logotipo&#10;&#10;Descripción generada automáticamente">
            <a:extLst>
              <a:ext uri="{FF2B5EF4-FFF2-40B4-BE49-F238E27FC236}">
                <a16:creationId xmlns:a16="http://schemas.microsoft.com/office/drawing/2014/main" xmlns="" id="{D8D7838A-CE79-F28C-2FAC-0DD527FBF4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sp>
        <p:nvSpPr>
          <p:cNvPr id="2" name="CuadroTexto 1">
            <a:extLst>
              <a:ext uri="{FF2B5EF4-FFF2-40B4-BE49-F238E27FC236}">
                <a16:creationId xmlns:a16="http://schemas.microsoft.com/office/drawing/2014/main" xmlns="" id="{BB6D1F79-E9CB-18E0-0113-9C1AD9B71D6B}"/>
              </a:ext>
            </a:extLst>
          </p:cNvPr>
          <p:cNvSpPr txBox="1"/>
          <p:nvPr/>
        </p:nvSpPr>
        <p:spPr>
          <a:xfrm>
            <a:off x="2005572" y="2702437"/>
            <a:ext cx="3495599" cy="830997"/>
          </a:xfrm>
          <a:prstGeom prst="rect">
            <a:avLst/>
          </a:prstGeom>
          <a:noFill/>
        </p:spPr>
        <p:txBody>
          <a:bodyPr wrap="square" rtlCol="0">
            <a:spAutoFit/>
          </a:bodyPr>
          <a:lstStyle/>
          <a:p>
            <a:r>
              <a:rPr lang="es-ES" sz="2400" b="1" dirty="0">
                <a:solidFill>
                  <a:schemeClr val="tx1">
                    <a:lumMod val="50000"/>
                    <a:lumOff val="50000"/>
                  </a:schemeClr>
                </a:solidFill>
                <a:latin typeface="Poppins" panose="00000500000000000000" pitchFamily="2" charset="0"/>
                <a:cs typeface="Poppins" panose="00000500000000000000" pitchFamily="2" charset="0"/>
              </a:rPr>
              <a:t>Distribución red </a:t>
            </a:r>
            <a:r>
              <a:rPr lang="es-ES" sz="2400" b="1" dirty="0">
                <a:solidFill>
                  <a:srgbClr val="A1C90E"/>
                </a:solidFill>
                <a:latin typeface="Poppins" panose="00000500000000000000" pitchFamily="2" charset="0"/>
                <a:cs typeface="Poppins" panose="00000500000000000000" pitchFamily="2" charset="0"/>
              </a:rPr>
              <a:t>Valle del Cauca </a:t>
            </a:r>
            <a:endParaRPr lang="en-US" sz="2400" b="1" dirty="0">
              <a:solidFill>
                <a:srgbClr val="A1C90E"/>
              </a:solidFill>
              <a:latin typeface="Poppins" panose="00000500000000000000" pitchFamily="2" charset="0"/>
              <a:cs typeface="Poppins" panose="00000500000000000000" pitchFamily="2" charset="0"/>
            </a:endParaRPr>
          </a:p>
        </p:txBody>
      </p:sp>
      <p:pic>
        <p:nvPicPr>
          <p:cNvPr id="5" name="Gráfico 4" descr="Estetoscopio con relleno sólido">
            <a:extLst>
              <a:ext uri="{FF2B5EF4-FFF2-40B4-BE49-F238E27FC236}">
                <a16:creationId xmlns:a16="http://schemas.microsoft.com/office/drawing/2014/main" xmlns="" id="{7E2FA145-E14A-7CB9-E82F-58A23EFB78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399633" y="856664"/>
            <a:ext cx="453524" cy="453524"/>
          </a:xfrm>
          <a:prstGeom prst="rect">
            <a:avLst/>
          </a:prstGeom>
        </p:spPr>
      </p:pic>
      <p:pic>
        <p:nvPicPr>
          <p:cNvPr id="7" name="Imagen 6">
            <a:extLst>
              <a:ext uri="{FF2B5EF4-FFF2-40B4-BE49-F238E27FC236}">
                <a16:creationId xmlns:a16="http://schemas.microsoft.com/office/drawing/2014/main" xmlns="" id="{77A8594E-D61C-AABE-1BF4-6B4F9471153B}"/>
              </a:ext>
            </a:extLst>
          </p:cNvPr>
          <p:cNvPicPr>
            <a:picLocks noChangeAspect="1"/>
          </p:cNvPicPr>
          <p:nvPr/>
        </p:nvPicPr>
        <p:blipFill rotWithShape="1">
          <a:blip r:embed="rId6"/>
          <a:srcRect t="16559"/>
          <a:stretch/>
        </p:blipFill>
        <p:spPr>
          <a:xfrm>
            <a:off x="6734359" y="3533434"/>
            <a:ext cx="4755292" cy="2693290"/>
          </a:xfrm>
          <a:prstGeom prst="rect">
            <a:avLst/>
          </a:prstGeom>
        </p:spPr>
      </p:pic>
      <p:sp>
        <p:nvSpPr>
          <p:cNvPr id="11" name="CuadroTexto 10">
            <a:extLst>
              <a:ext uri="{FF2B5EF4-FFF2-40B4-BE49-F238E27FC236}">
                <a16:creationId xmlns:a16="http://schemas.microsoft.com/office/drawing/2014/main" xmlns="" id="{EFC73C72-C8CC-2E3B-C8C9-BECC92F2769E}"/>
              </a:ext>
            </a:extLst>
          </p:cNvPr>
          <p:cNvSpPr txBox="1"/>
          <p:nvPr/>
        </p:nvSpPr>
        <p:spPr>
          <a:xfrm>
            <a:off x="7994052" y="2741187"/>
            <a:ext cx="3495599" cy="830997"/>
          </a:xfrm>
          <a:prstGeom prst="rect">
            <a:avLst/>
          </a:prstGeom>
          <a:noFill/>
        </p:spPr>
        <p:txBody>
          <a:bodyPr wrap="square" rtlCol="0">
            <a:spAutoFit/>
          </a:bodyPr>
          <a:lstStyle/>
          <a:p>
            <a:r>
              <a:rPr lang="es-ES" sz="2400" b="1" dirty="0">
                <a:solidFill>
                  <a:schemeClr val="tx1">
                    <a:lumMod val="50000"/>
                    <a:lumOff val="50000"/>
                  </a:schemeClr>
                </a:solidFill>
                <a:latin typeface="Poppins" panose="00000500000000000000" pitchFamily="2" charset="0"/>
                <a:cs typeface="Poppins" panose="00000500000000000000" pitchFamily="2" charset="0"/>
              </a:rPr>
              <a:t>Distribución red </a:t>
            </a:r>
            <a:r>
              <a:rPr lang="es-ES" sz="2400" b="1" dirty="0">
                <a:solidFill>
                  <a:srgbClr val="A1C90E"/>
                </a:solidFill>
                <a:latin typeface="Poppins" panose="00000500000000000000" pitchFamily="2" charset="0"/>
                <a:cs typeface="Poppins" panose="00000500000000000000" pitchFamily="2" charset="0"/>
              </a:rPr>
              <a:t>Risaralda</a:t>
            </a:r>
            <a:endParaRPr lang="en-US" sz="2400" b="1" dirty="0">
              <a:solidFill>
                <a:srgbClr val="A1C90E"/>
              </a:solidFill>
              <a:latin typeface="Poppins" panose="00000500000000000000" pitchFamily="2" charset="0"/>
              <a:cs typeface="Poppins" panose="00000500000000000000" pitchFamily="2" charset="0"/>
            </a:endParaRPr>
          </a:p>
        </p:txBody>
      </p:sp>
      <p:pic>
        <p:nvPicPr>
          <p:cNvPr id="13" name="Imagen 12">
            <a:extLst>
              <a:ext uri="{FF2B5EF4-FFF2-40B4-BE49-F238E27FC236}">
                <a16:creationId xmlns:a16="http://schemas.microsoft.com/office/drawing/2014/main" xmlns="" id="{A0A1282B-9D19-09CC-BF72-FF0B7796555C}"/>
              </a:ext>
            </a:extLst>
          </p:cNvPr>
          <p:cNvPicPr>
            <a:picLocks noChangeAspect="1"/>
          </p:cNvPicPr>
          <p:nvPr/>
        </p:nvPicPr>
        <p:blipFill rotWithShape="1">
          <a:blip r:embed="rId7"/>
          <a:srcRect t="13184"/>
          <a:stretch/>
        </p:blipFill>
        <p:spPr>
          <a:xfrm>
            <a:off x="1212048" y="3533434"/>
            <a:ext cx="4755292" cy="2693290"/>
          </a:xfrm>
          <a:prstGeom prst="rect">
            <a:avLst/>
          </a:prstGeom>
        </p:spPr>
      </p:pic>
    </p:spTree>
    <p:extLst>
      <p:ext uri="{BB962C8B-B14F-4D97-AF65-F5344CB8AC3E}">
        <p14:creationId xmlns:p14="http://schemas.microsoft.com/office/powerpoint/2010/main" val="1535914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22639FFF-66F9-6E96-772A-C0C87E6F5C64}"/>
              </a:ext>
            </a:extLst>
          </p:cNvPr>
          <p:cNvSpPr txBox="1"/>
          <p:nvPr/>
        </p:nvSpPr>
        <p:spPr>
          <a:xfrm>
            <a:off x="1294372" y="1747610"/>
            <a:ext cx="10351761" cy="569002"/>
          </a:xfrm>
          <a:prstGeom prst="rect">
            <a:avLst/>
          </a:prstGeom>
          <a:noFill/>
        </p:spPr>
        <p:txBody>
          <a:bodyPr wrap="square" rtlCol="0">
            <a:spAutoFit/>
          </a:bodyPr>
          <a:lstStyle/>
          <a:p>
            <a:pPr algn="just">
              <a:lnSpc>
                <a:spcPts val="1900"/>
              </a:lnSpc>
            </a:pPr>
            <a:r>
              <a:rPr lang="es-ES" sz="1400" b="0" i="0" dirty="0">
                <a:solidFill>
                  <a:schemeClr val="tx1">
                    <a:lumMod val="50000"/>
                    <a:lumOff val="50000"/>
                  </a:schemeClr>
                </a:solidFill>
                <a:effectLst/>
                <a:latin typeface="Poppins" panose="00000500000000000000" pitchFamily="2" charset="0"/>
                <a:cs typeface="Poppins" panose="00000500000000000000" pitchFamily="2" charset="0"/>
              </a:rPr>
              <a:t>La red está conformada por prestadores del componente de atención primario y complementario de las redes integrales de prestadores de servicios de salud de acuerdo con las Resoluciones 429 y 1441 de 2016</a:t>
            </a:r>
            <a:endParaRPr lang="es-CO" sz="1400" dirty="0">
              <a:solidFill>
                <a:schemeClr val="tx1">
                  <a:lumMod val="50000"/>
                  <a:lumOff val="50000"/>
                </a:schemeClr>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xmlns="" id="{AD922DFF-D677-A3CA-44CB-954FAD44EA38}"/>
              </a:ext>
            </a:extLst>
          </p:cNvPr>
          <p:cNvSpPr txBox="1"/>
          <p:nvPr/>
        </p:nvSpPr>
        <p:spPr>
          <a:xfrm>
            <a:off x="2267938" y="748010"/>
            <a:ext cx="3495599" cy="830997"/>
          </a:xfrm>
          <a:prstGeom prst="rect">
            <a:avLst/>
          </a:prstGeom>
          <a:noFill/>
        </p:spPr>
        <p:txBody>
          <a:bodyPr wrap="square" rtlCol="0">
            <a:spAutoFit/>
          </a:bodyPr>
          <a:lstStyle/>
          <a:p>
            <a:r>
              <a:rPr lang="es-ES" sz="2400" b="1" dirty="0">
                <a:solidFill>
                  <a:schemeClr val="tx1">
                    <a:lumMod val="50000"/>
                    <a:lumOff val="50000"/>
                  </a:schemeClr>
                </a:solidFill>
                <a:latin typeface="Poppins" panose="00000500000000000000" pitchFamily="2" charset="0"/>
                <a:cs typeface="Poppins" panose="00000500000000000000" pitchFamily="2" charset="0"/>
              </a:rPr>
              <a:t>Distribución red por componente</a:t>
            </a:r>
            <a:endParaRPr lang="en-US" sz="2400" b="1" dirty="0">
              <a:solidFill>
                <a:srgbClr val="A1C90E"/>
              </a:solidFill>
              <a:latin typeface="Poppins" panose="00000500000000000000" pitchFamily="2" charset="0"/>
              <a:cs typeface="Poppins" panose="00000500000000000000" pitchFamily="2" charset="0"/>
            </a:endParaRPr>
          </a:p>
        </p:txBody>
      </p:sp>
      <p:sp>
        <p:nvSpPr>
          <p:cNvPr id="10" name="Rectángulo: esquinas redondeadas 9">
            <a:extLst>
              <a:ext uri="{FF2B5EF4-FFF2-40B4-BE49-F238E27FC236}">
                <a16:creationId xmlns:a16="http://schemas.microsoft.com/office/drawing/2014/main" xmlns="" id="{19A71B8D-EAE2-EE4A-8523-0EF1AF3B5A3A}"/>
              </a:ext>
            </a:extLst>
          </p:cNvPr>
          <p:cNvSpPr/>
          <p:nvPr/>
        </p:nvSpPr>
        <p:spPr>
          <a:xfrm>
            <a:off x="1294372" y="748010"/>
            <a:ext cx="711200" cy="711200"/>
          </a:xfrm>
          <a:prstGeom prst="roundRect">
            <a:avLst/>
          </a:prstGeom>
          <a:solidFill>
            <a:srgbClr val="A1C9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Imagen 11" descr="Imagen que contiene Logotipo&#10;&#10;Descripción generada automáticamente">
            <a:extLst>
              <a:ext uri="{FF2B5EF4-FFF2-40B4-BE49-F238E27FC236}">
                <a16:creationId xmlns:a16="http://schemas.microsoft.com/office/drawing/2014/main" xmlns="" id="{D8D7838A-CE79-F28C-2FAC-0DD527FBF4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sp>
        <p:nvSpPr>
          <p:cNvPr id="2" name="CuadroTexto 1">
            <a:extLst>
              <a:ext uri="{FF2B5EF4-FFF2-40B4-BE49-F238E27FC236}">
                <a16:creationId xmlns:a16="http://schemas.microsoft.com/office/drawing/2014/main" xmlns="" id="{BB6D1F79-E9CB-18E0-0113-9C1AD9B71D6B}"/>
              </a:ext>
            </a:extLst>
          </p:cNvPr>
          <p:cNvSpPr txBox="1"/>
          <p:nvPr/>
        </p:nvSpPr>
        <p:spPr>
          <a:xfrm>
            <a:off x="2005572" y="2702437"/>
            <a:ext cx="3495599" cy="830997"/>
          </a:xfrm>
          <a:prstGeom prst="rect">
            <a:avLst/>
          </a:prstGeom>
          <a:noFill/>
        </p:spPr>
        <p:txBody>
          <a:bodyPr wrap="square" rtlCol="0">
            <a:spAutoFit/>
          </a:bodyPr>
          <a:lstStyle/>
          <a:p>
            <a:r>
              <a:rPr lang="es-ES" sz="2400" b="1" dirty="0">
                <a:solidFill>
                  <a:schemeClr val="tx1">
                    <a:lumMod val="50000"/>
                    <a:lumOff val="50000"/>
                  </a:schemeClr>
                </a:solidFill>
                <a:latin typeface="Poppins" panose="00000500000000000000" pitchFamily="2" charset="0"/>
                <a:cs typeface="Poppins" panose="00000500000000000000" pitchFamily="2" charset="0"/>
              </a:rPr>
              <a:t>Distribución red </a:t>
            </a:r>
            <a:r>
              <a:rPr lang="es-ES" sz="2400" b="1" dirty="0">
                <a:solidFill>
                  <a:srgbClr val="A1C90E"/>
                </a:solidFill>
                <a:latin typeface="Poppins" panose="00000500000000000000" pitchFamily="2" charset="0"/>
                <a:cs typeface="Poppins" panose="00000500000000000000" pitchFamily="2" charset="0"/>
              </a:rPr>
              <a:t>Valle del Cauca </a:t>
            </a:r>
            <a:endParaRPr lang="en-US" sz="2400" b="1" dirty="0">
              <a:solidFill>
                <a:srgbClr val="A1C90E"/>
              </a:solidFill>
              <a:latin typeface="Poppins" panose="00000500000000000000" pitchFamily="2" charset="0"/>
              <a:cs typeface="Poppins" panose="00000500000000000000" pitchFamily="2" charset="0"/>
            </a:endParaRPr>
          </a:p>
        </p:txBody>
      </p:sp>
      <p:pic>
        <p:nvPicPr>
          <p:cNvPr id="5" name="Gráfico 4" descr="Estetoscopio con relleno sólido">
            <a:extLst>
              <a:ext uri="{FF2B5EF4-FFF2-40B4-BE49-F238E27FC236}">
                <a16:creationId xmlns:a16="http://schemas.microsoft.com/office/drawing/2014/main" xmlns="" id="{7E2FA145-E14A-7CB9-E82F-58A23EFB78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399633" y="856664"/>
            <a:ext cx="453524" cy="453524"/>
          </a:xfrm>
          <a:prstGeom prst="rect">
            <a:avLst/>
          </a:prstGeom>
        </p:spPr>
      </p:pic>
      <p:sp>
        <p:nvSpPr>
          <p:cNvPr id="11" name="CuadroTexto 10">
            <a:extLst>
              <a:ext uri="{FF2B5EF4-FFF2-40B4-BE49-F238E27FC236}">
                <a16:creationId xmlns:a16="http://schemas.microsoft.com/office/drawing/2014/main" xmlns="" id="{EFC73C72-C8CC-2E3B-C8C9-BECC92F2769E}"/>
              </a:ext>
            </a:extLst>
          </p:cNvPr>
          <p:cNvSpPr txBox="1"/>
          <p:nvPr/>
        </p:nvSpPr>
        <p:spPr>
          <a:xfrm>
            <a:off x="7994052" y="2741187"/>
            <a:ext cx="3495599" cy="830997"/>
          </a:xfrm>
          <a:prstGeom prst="rect">
            <a:avLst/>
          </a:prstGeom>
          <a:noFill/>
        </p:spPr>
        <p:txBody>
          <a:bodyPr wrap="square" rtlCol="0">
            <a:spAutoFit/>
          </a:bodyPr>
          <a:lstStyle/>
          <a:p>
            <a:r>
              <a:rPr lang="es-ES" sz="2400" b="1" dirty="0">
                <a:solidFill>
                  <a:schemeClr val="tx1">
                    <a:lumMod val="50000"/>
                    <a:lumOff val="50000"/>
                  </a:schemeClr>
                </a:solidFill>
                <a:latin typeface="Poppins" panose="00000500000000000000" pitchFamily="2" charset="0"/>
                <a:cs typeface="Poppins" panose="00000500000000000000" pitchFamily="2" charset="0"/>
              </a:rPr>
              <a:t>Distribución red </a:t>
            </a:r>
            <a:r>
              <a:rPr lang="es-ES" sz="2400" b="1" dirty="0">
                <a:solidFill>
                  <a:srgbClr val="A1C90E"/>
                </a:solidFill>
                <a:latin typeface="Poppins" panose="00000500000000000000" pitchFamily="2" charset="0"/>
                <a:cs typeface="Poppins" panose="00000500000000000000" pitchFamily="2" charset="0"/>
              </a:rPr>
              <a:t>Risaralda</a:t>
            </a:r>
            <a:endParaRPr lang="en-US" sz="2400" b="1" dirty="0">
              <a:solidFill>
                <a:srgbClr val="A1C90E"/>
              </a:solidFill>
              <a:latin typeface="Poppins" panose="00000500000000000000" pitchFamily="2" charset="0"/>
              <a:cs typeface="Poppins" panose="00000500000000000000" pitchFamily="2" charset="0"/>
            </a:endParaRPr>
          </a:p>
        </p:txBody>
      </p:sp>
      <p:pic>
        <p:nvPicPr>
          <p:cNvPr id="4" name="Imagen 3">
            <a:extLst>
              <a:ext uri="{FF2B5EF4-FFF2-40B4-BE49-F238E27FC236}">
                <a16:creationId xmlns:a16="http://schemas.microsoft.com/office/drawing/2014/main" xmlns="" id="{8F8DF66D-EC00-147D-58D8-FA0DBECBD060}"/>
              </a:ext>
            </a:extLst>
          </p:cNvPr>
          <p:cNvPicPr>
            <a:picLocks noChangeAspect="1"/>
          </p:cNvPicPr>
          <p:nvPr/>
        </p:nvPicPr>
        <p:blipFill rotWithShape="1">
          <a:blip r:embed="rId5"/>
          <a:srcRect t="28946"/>
          <a:stretch/>
        </p:blipFill>
        <p:spPr>
          <a:xfrm>
            <a:off x="940904" y="3763617"/>
            <a:ext cx="5108760" cy="2652682"/>
          </a:xfrm>
          <a:prstGeom prst="rect">
            <a:avLst/>
          </a:prstGeom>
        </p:spPr>
      </p:pic>
      <p:pic>
        <p:nvPicPr>
          <p:cNvPr id="6" name="Imagen 5">
            <a:extLst>
              <a:ext uri="{FF2B5EF4-FFF2-40B4-BE49-F238E27FC236}">
                <a16:creationId xmlns:a16="http://schemas.microsoft.com/office/drawing/2014/main" xmlns="" id="{1794AA95-317C-4355-F803-2E4FF91DAAEF}"/>
              </a:ext>
            </a:extLst>
          </p:cNvPr>
          <p:cNvPicPr>
            <a:picLocks noChangeAspect="1"/>
          </p:cNvPicPr>
          <p:nvPr/>
        </p:nvPicPr>
        <p:blipFill rotWithShape="1">
          <a:blip r:embed="rId6"/>
          <a:srcRect t="22715"/>
          <a:stretch/>
        </p:blipFill>
        <p:spPr>
          <a:xfrm>
            <a:off x="6491558" y="3718463"/>
            <a:ext cx="5264458" cy="2786663"/>
          </a:xfrm>
          <a:prstGeom prst="rect">
            <a:avLst/>
          </a:prstGeom>
        </p:spPr>
      </p:pic>
    </p:spTree>
    <p:extLst>
      <p:ext uri="{BB962C8B-B14F-4D97-AF65-F5344CB8AC3E}">
        <p14:creationId xmlns:p14="http://schemas.microsoft.com/office/powerpoint/2010/main" val="3528979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22639FFF-66F9-6E96-772A-C0C87E6F5C64}"/>
              </a:ext>
            </a:extLst>
          </p:cNvPr>
          <p:cNvSpPr txBox="1"/>
          <p:nvPr/>
        </p:nvSpPr>
        <p:spPr>
          <a:xfrm>
            <a:off x="606165" y="2265969"/>
            <a:ext cx="5242184" cy="1056315"/>
          </a:xfrm>
          <a:prstGeom prst="rect">
            <a:avLst/>
          </a:prstGeom>
          <a:noFill/>
        </p:spPr>
        <p:txBody>
          <a:bodyPr wrap="square" rtlCol="0">
            <a:spAutoFit/>
          </a:bodyPr>
          <a:lstStyle/>
          <a:p>
            <a:pPr algn="just">
              <a:lnSpc>
                <a:spcPts val="1900"/>
              </a:lnSpc>
            </a:pPr>
            <a:r>
              <a:rPr lang="es-ES" sz="1400" b="0" i="0" dirty="0">
                <a:solidFill>
                  <a:schemeClr val="tx1">
                    <a:lumMod val="50000"/>
                    <a:lumOff val="50000"/>
                  </a:schemeClr>
                </a:solidFill>
                <a:effectLst/>
                <a:latin typeface="Poppins" panose="00000500000000000000" pitchFamily="2" charset="0"/>
                <a:cs typeface="Poppins" panose="00000500000000000000" pitchFamily="2" charset="0"/>
              </a:rPr>
              <a:t>Se realiza publicación  de la red en el Diario La Republica de acuerdo con lo establecido en el decreto 780 del 6 </a:t>
            </a:r>
          </a:p>
          <a:p>
            <a:pPr algn="just">
              <a:lnSpc>
                <a:spcPts val="1900"/>
              </a:lnSpc>
            </a:pPr>
            <a:r>
              <a:rPr lang="es-ES" sz="1400" b="0" i="0" dirty="0">
                <a:solidFill>
                  <a:schemeClr val="tx1">
                    <a:lumMod val="50000"/>
                    <a:lumOff val="50000"/>
                  </a:schemeClr>
                </a:solidFill>
                <a:effectLst/>
                <a:latin typeface="Poppins" panose="00000500000000000000" pitchFamily="2" charset="0"/>
                <a:cs typeface="Poppins" panose="00000500000000000000" pitchFamily="2" charset="0"/>
              </a:rPr>
              <a:t>de mayo de 2016 en su artículo 2.5.3.4.5 parágrafo 2. (publicado el 22 diciembre 2024 pág. 73 a 77)</a:t>
            </a:r>
            <a:endParaRPr lang="es-CO" sz="1400" dirty="0">
              <a:solidFill>
                <a:schemeClr val="tx1">
                  <a:lumMod val="50000"/>
                  <a:lumOff val="50000"/>
                </a:schemeClr>
              </a:solidFill>
              <a:latin typeface="Poppins" panose="00000500000000000000" pitchFamily="2" charset="0"/>
              <a:cs typeface="Poppins" panose="00000500000000000000" pitchFamily="2" charset="0"/>
            </a:endParaRPr>
          </a:p>
        </p:txBody>
      </p:sp>
      <p:sp>
        <p:nvSpPr>
          <p:cNvPr id="9" name="CuadroTexto 8">
            <a:extLst>
              <a:ext uri="{FF2B5EF4-FFF2-40B4-BE49-F238E27FC236}">
                <a16:creationId xmlns:a16="http://schemas.microsoft.com/office/drawing/2014/main" xmlns="" id="{AD922DFF-D677-A3CA-44CB-954FAD44EA38}"/>
              </a:ext>
            </a:extLst>
          </p:cNvPr>
          <p:cNvSpPr txBox="1"/>
          <p:nvPr/>
        </p:nvSpPr>
        <p:spPr>
          <a:xfrm>
            <a:off x="1909567" y="1282101"/>
            <a:ext cx="2895131" cy="830997"/>
          </a:xfrm>
          <a:prstGeom prst="rect">
            <a:avLst/>
          </a:prstGeom>
          <a:noFill/>
        </p:spPr>
        <p:txBody>
          <a:bodyPr wrap="square" rtlCol="0">
            <a:spAutoFit/>
          </a:bodyPr>
          <a:lstStyle/>
          <a:p>
            <a:r>
              <a:rPr lang="es-ES" sz="2400" b="1" dirty="0">
                <a:solidFill>
                  <a:schemeClr val="tx1">
                    <a:lumMod val="50000"/>
                    <a:lumOff val="50000"/>
                  </a:schemeClr>
                </a:solidFill>
                <a:latin typeface="Poppins" panose="00000500000000000000" pitchFamily="2" charset="0"/>
                <a:cs typeface="Poppins" panose="00000500000000000000" pitchFamily="2" charset="0"/>
              </a:rPr>
              <a:t>Publicación </a:t>
            </a:r>
            <a:r>
              <a:rPr lang="es-ES" sz="2400" b="1" dirty="0">
                <a:solidFill>
                  <a:srgbClr val="A1C90E"/>
                </a:solidFill>
                <a:latin typeface="Poppins" panose="00000500000000000000" pitchFamily="2" charset="0"/>
                <a:cs typeface="Poppins" panose="00000500000000000000" pitchFamily="2" charset="0"/>
              </a:rPr>
              <a:t>de la Red</a:t>
            </a:r>
            <a:endParaRPr lang="en-US" sz="2400" b="1" dirty="0">
              <a:solidFill>
                <a:srgbClr val="A1C90E"/>
              </a:solidFill>
              <a:latin typeface="Poppins" panose="00000500000000000000" pitchFamily="2" charset="0"/>
              <a:cs typeface="Poppins" panose="00000500000000000000" pitchFamily="2" charset="0"/>
            </a:endParaRPr>
          </a:p>
        </p:txBody>
      </p:sp>
      <p:pic>
        <p:nvPicPr>
          <p:cNvPr id="12" name="Imagen 11" descr="Imagen que contiene Logotipo&#10;&#10;Descripción generada automáticamente">
            <a:extLst>
              <a:ext uri="{FF2B5EF4-FFF2-40B4-BE49-F238E27FC236}">
                <a16:creationId xmlns:a16="http://schemas.microsoft.com/office/drawing/2014/main" xmlns="" id="{F7F8A730-4831-2974-66C6-16042A2F7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165" y="526168"/>
            <a:ext cx="2124629" cy="443684"/>
          </a:xfrm>
          <a:prstGeom prst="rect">
            <a:avLst/>
          </a:prstGeom>
        </p:spPr>
      </p:pic>
      <p:pic>
        <p:nvPicPr>
          <p:cNvPr id="4" name="Imagen 3">
            <a:extLst>
              <a:ext uri="{FF2B5EF4-FFF2-40B4-BE49-F238E27FC236}">
                <a16:creationId xmlns:a16="http://schemas.microsoft.com/office/drawing/2014/main" xmlns="" id="{6D351814-F901-BF6C-C7CA-43850C562AFD}"/>
              </a:ext>
            </a:extLst>
          </p:cNvPr>
          <p:cNvPicPr>
            <a:picLocks noChangeAspect="1"/>
          </p:cNvPicPr>
          <p:nvPr/>
        </p:nvPicPr>
        <p:blipFill>
          <a:blip r:embed="rId3"/>
          <a:stretch>
            <a:fillRect/>
          </a:stretch>
        </p:blipFill>
        <p:spPr>
          <a:xfrm>
            <a:off x="729063" y="3298223"/>
            <a:ext cx="2628069" cy="3418396"/>
          </a:xfrm>
          <a:prstGeom prst="rect">
            <a:avLst/>
          </a:prstGeom>
        </p:spPr>
      </p:pic>
      <p:pic>
        <p:nvPicPr>
          <p:cNvPr id="7" name="Imagen 6">
            <a:extLst>
              <a:ext uri="{FF2B5EF4-FFF2-40B4-BE49-F238E27FC236}">
                <a16:creationId xmlns:a16="http://schemas.microsoft.com/office/drawing/2014/main" xmlns="" id="{B59637AE-33EF-E952-0A7A-8E1D33D80FF2}"/>
              </a:ext>
            </a:extLst>
          </p:cNvPr>
          <p:cNvPicPr>
            <a:picLocks noChangeAspect="1"/>
          </p:cNvPicPr>
          <p:nvPr/>
        </p:nvPicPr>
        <p:blipFill>
          <a:blip r:embed="rId4"/>
          <a:stretch>
            <a:fillRect/>
          </a:stretch>
        </p:blipFill>
        <p:spPr>
          <a:xfrm>
            <a:off x="3378495" y="3298223"/>
            <a:ext cx="2805714" cy="3418396"/>
          </a:xfrm>
          <a:prstGeom prst="rect">
            <a:avLst/>
          </a:prstGeom>
        </p:spPr>
      </p:pic>
      <p:pic>
        <p:nvPicPr>
          <p:cNvPr id="10" name="Imagen 9">
            <a:extLst>
              <a:ext uri="{FF2B5EF4-FFF2-40B4-BE49-F238E27FC236}">
                <a16:creationId xmlns:a16="http://schemas.microsoft.com/office/drawing/2014/main" xmlns="" id="{9CB739D9-40DA-D655-2BC9-84ED7294916E}"/>
              </a:ext>
            </a:extLst>
          </p:cNvPr>
          <p:cNvPicPr>
            <a:picLocks noChangeAspect="1"/>
          </p:cNvPicPr>
          <p:nvPr/>
        </p:nvPicPr>
        <p:blipFill>
          <a:blip r:embed="rId5"/>
          <a:stretch>
            <a:fillRect/>
          </a:stretch>
        </p:blipFill>
        <p:spPr>
          <a:xfrm>
            <a:off x="6184209" y="271044"/>
            <a:ext cx="5347908" cy="5838208"/>
          </a:xfrm>
          <a:prstGeom prst="rect">
            <a:avLst/>
          </a:prstGeom>
        </p:spPr>
      </p:pic>
    </p:spTree>
    <p:extLst>
      <p:ext uri="{BB962C8B-B14F-4D97-AF65-F5344CB8AC3E}">
        <p14:creationId xmlns:p14="http://schemas.microsoft.com/office/powerpoint/2010/main" val="2358649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n 56" descr="Imagen que contiene Logotipo&#10;&#10;Descripción generada automáticamente">
            <a:extLst>
              <a:ext uri="{FF2B5EF4-FFF2-40B4-BE49-F238E27FC236}">
                <a16:creationId xmlns:a16="http://schemas.microsoft.com/office/drawing/2014/main" xmlns="" id="{EF7A7B99-F3D6-1D1C-33B0-B5EE781EF51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606165" y="526168"/>
            <a:ext cx="2124629" cy="443684"/>
          </a:xfrm>
          <a:prstGeom prst="rect">
            <a:avLst/>
          </a:prstGeom>
        </p:spPr>
      </p:pic>
      <p:sp>
        <p:nvSpPr>
          <p:cNvPr id="9" name="CuadroTexto 8">
            <a:extLst>
              <a:ext uri="{FF2B5EF4-FFF2-40B4-BE49-F238E27FC236}">
                <a16:creationId xmlns:a16="http://schemas.microsoft.com/office/drawing/2014/main" xmlns="" id="{AD922DFF-D677-A3CA-44CB-954FAD44EA38}"/>
              </a:ext>
            </a:extLst>
          </p:cNvPr>
          <p:cNvSpPr txBox="1"/>
          <p:nvPr/>
        </p:nvSpPr>
        <p:spPr>
          <a:xfrm>
            <a:off x="2864148" y="2613938"/>
            <a:ext cx="2963345" cy="646331"/>
          </a:xfrm>
          <a:prstGeom prst="rect">
            <a:avLst/>
          </a:prstGeom>
          <a:noFill/>
        </p:spPr>
        <p:txBody>
          <a:bodyPr wrap="square" rtlCol="0">
            <a:spAutoFit/>
          </a:bodyPr>
          <a:lstStyle/>
          <a:p>
            <a:r>
              <a:rPr lang="es-ES" b="1" dirty="0">
                <a:solidFill>
                  <a:schemeClr val="tx1">
                    <a:lumMod val="50000"/>
                    <a:lumOff val="50000"/>
                  </a:schemeClr>
                </a:solidFill>
                <a:latin typeface="Poppins" panose="00000500000000000000" pitchFamily="2" charset="0"/>
                <a:cs typeface="Poppins" panose="00000500000000000000" pitchFamily="2" charset="0"/>
              </a:rPr>
              <a:t>Publicación Red</a:t>
            </a:r>
          </a:p>
          <a:p>
            <a:r>
              <a:rPr lang="es-ES" b="1" dirty="0">
                <a:solidFill>
                  <a:schemeClr val="tx1">
                    <a:lumMod val="50000"/>
                    <a:lumOff val="50000"/>
                  </a:schemeClr>
                </a:solidFill>
                <a:latin typeface="Poppins" panose="00000500000000000000" pitchFamily="2" charset="0"/>
                <a:cs typeface="Poppins" panose="00000500000000000000" pitchFamily="2" charset="0"/>
              </a:rPr>
              <a:t>Página Comfenalco</a:t>
            </a:r>
            <a:endParaRPr lang="en-US" b="1" dirty="0">
              <a:solidFill>
                <a:srgbClr val="A1C90E"/>
              </a:solidFill>
              <a:latin typeface="Poppins" panose="00000500000000000000" pitchFamily="2" charset="0"/>
              <a:cs typeface="Poppins" panose="00000500000000000000" pitchFamily="2" charset="0"/>
            </a:endParaRPr>
          </a:p>
        </p:txBody>
      </p:sp>
      <p:pic>
        <p:nvPicPr>
          <p:cNvPr id="4" name="Imagen 3">
            <a:extLst>
              <a:ext uri="{FF2B5EF4-FFF2-40B4-BE49-F238E27FC236}">
                <a16:creationId xmlns:a16="http://schemas.microsoft.com/office/drawing/2014/main" xmlns="" id="{2C022792-0DEE-C07E-8AA4-F477B933CE82}"/>
              </a:ext>
            </a:extLst>
          </p:cNvPr>
          <p:cNvPicPr>
            <a:picLocks noChangeAspect="1"/>
          </p:cNvPicPr>
          <p:nvPr/>
        </p:nvPicPr>
        <p:blipFill>
          <a:blip r:embed="rId3"/>
          <a:stretch>
            <a:fillRect/>
          </a:stretch>
        </p:blipFill>
        <p:spPr>
          <a:xfrm>
            <a:off x="1326063" y="1016799"/>
            <a:ext cx="10393225" cy="5563376"/>
          </a:xfrm>
          <a:prstGeom prst="rect">
            <a:avLst/>
          </a:prstGeom>
        </p:spPr>
      </p:pic>
      <p:sp>
        <p:nvSpPr>
          <p:cNvPr id="6" name="Rectángulo: esquinas redondeadas 5">
            <a:extLst>
              <a:ext uri="{FF2B5EF4-FFF2-40B4-BE49-F238E27FC236}">
                <a16:creationId xmlns:a16="http://schemas.microsoft.com/office/drawing/2014/main" xmlns="" id="{D358ECA8-9FD5-90FD-1F80-42763CE54466}"/>
              </a:ext>
            </a:extLst>
          </p:cNvPr>
          <p:cNvSpPr/>
          <p:nvPr/>
        </p:nvSpPr>
        <p:spPr>
          <a:xfrm>
            <a:off x="2202177" y="2996795"/>
            <a:ext cx="5080391" cy="1292790"/>
          </a:xfrm>
          <a:prstGeom prst="roundRect">
            <a:avLst>
              <a:gd name="adj" fmla="val 6727"/>
            </a:avLst>
          </a:prstGeom>
          <a:gradFill flip="none" rotWithShape="1">
            <a:gsLst>
              <a:gs pos="0">
                <a:schemeClr val="bg1">
                  <a:lumMod val="95000"/>
                </a:schemeClr>
              </a:gs>
              <a:gs pos="100000">
                <a:schemeClr val="bg1">
                  <a:shade val="100000"/>
                  <a:satMod val="115000"/>
                </a:schemeClr>
              </a:gs>
            </a:gsLst>
            <a:lin ang="2700000" scaled="1"/>
            <a:tileRect/>
          </a:gradFill>
          <a:ln>
            <a:solidFill>
              <a:schemeClr val="bg1">
                <a:lumMod val="95000"/>
              </a:schemeClr>
            </a:solidFill>
          </a:ln>
          <a:effectLst>
            <a:outerShdw blurRad="203200" dist="76200" dir="5400000" sx="97000" sy="97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xmlns="" id="{22639FFF-66F9-6E96-772A-C0C87E6F5C64}"/>
              </a:ext>
            </a:extLst>
          </p:cNvPr>
          <p:cNvSpPr txBox="1"/>
          <p:nvPr/>
        </p:nvSpPr>
        <p:spPr>
          <a:xfrm>
            <a:off x="2365145" y="3234162"/>
            <a:ext cx="4711516" cy="2023759"/>
          </a:xfrm>
          <a:prstGeom prst="rect">
            <a:avLst/>
          </a:prstGeom>
          <a:noFill/>
        </p:spPr>
        <p:txBody>
          <a:bodyPr wrap="square" rtlCol="0">
            <a:spAutoFit/>
          </a:bodyPr>
          <a:lstStyle/>
          <a:p>
            <a:pPr>
              <a:lnSpc>
                <a:spcPts val="1900"/>
              </a:lnSpc>
            </a:pPr>
            <a:r>
              <a:rPr lang="es-MX" sz="1200" b="0" i="0" dirty="0">
                <a:solidFill>
                  <a:schemeClr val="tx1">
                    <a:lumMod val="50000"/>
                    <a:lumOff val="50000"/>
                  </a:schemeClr>
                </a:solidFill>
                <a:effectLst/>
                <a:latin typeface="Poppins" panose="00000500000000000000" pitchFamily="2" charset="0"/>
                <a:cs typeface="Poppins" panose="00000500000000000000" pitchFamily="2" charset="0"/>
              </a:rPr>
              <a:t>Periódicamente se realiza publicación de la Red vigente en el siguiente enlace, se incluye en la página de la EPS Comfenalco</a:t>
            </a:r>
          </a:p>
          <a:p>
            <a:pPr>
              <a:lnSpc>
                <a:spcPts val="1900"/>
              </a:lnSpc>
            </a:pPr>
            <a:endParaRPr lang="es-MX" sz="1200" dirty="0">
              <a:solidFill>
                <a:schemeClr val="tx1">
                  <a:lumMod val="50000"/>
                  <a:lumOff val="50000"/>
                </a:schemeClr>
              </a:solidFill>
              <a:latin typeface="Poppins" panose="00000500000000000000" pitchFamily="2" charset="0"/>
              <a:cs typeface="Poppins" panose="00000500000000000000" pitchFamily="2" charset="0"/>
            </a:endParaRPr>
          </a:p>
          <a:p>
            <a:pPr>
              <a:lnSpc>
                <a:spcPts val="1900"/>
              </a:lnSpc>
            </a:pPr>
            <a:r>
              <a:rPr lang="es-MX" sz="1200" b="1" i="0" dirty="0">
                <a:solidFill>
                  <a:schemeClr val="tx1">
                    <a:lumMod val="50000"/>
                    <a:lumOff val="50000"/>
                  </a:schemeClr>
                </a:solidFill>
                <a:effectLst/>
                <a:latin typeface="Poppins" panose="00000500000000000000" pitchFamily="2" charset="0"/>
                <a:cs typeface="Poppins" panose="00000500000000000000" pitchFamily="2" charset="0"/>
              </a:rPr>
              <a:t>https://epsdelagente.com.co/personas/directorio-salud-delagente/</a:t>
            </a:r>
          </a:p>
          <a:p>
            <a:pPr>
              <a:lnSpc>
                <a:spcPts val="1900"/>
              </a:lnSpc>
            </a:pPr>
            <a:endParaRPr lang="es-MX" sz="1200" dirty="0">
              <a:solidFill>
                <a:schemeClr val="tx1">
                  <a:lumMod val="50000"/>
                  <a:lumOff val="50000"/>
                </a:schemeClr>
              </a:solidFill>
              <a:latin typeface="Poppins" panose="00000500000000000000" pitchFamily="2" charset="0"/>
              <a:cs typeface="Poppins" panose="00000500000000000000" pitchFamily="2" charset="0"/>
            </a:endParaRPr>
          </a:p>
          <a:p>
            <a:pPr>
              <a:lnSpc>
                <a:spcPts val="1900"/>
              </a:lnSpc>
            </a:pPr>
            <a:endParaRPr lang="es-CO" sz="1200" dirty="0">
              <a:solidFill>
                <a:schemeClr val="tx1">
                  <a:lumMod val="50000"/>
                  <a:lumOff val="50000"/>
                </a:schemeClr>
              </a:solidFill>
              <a:latin typeface="Poppins" panose="00000500000000000000" pitchFamily="2" charset="0"/>
              <a:cs typeface="Poppins" panose="00000500000000000000" pitchFamily="2" charset="0"/>
            </a:endParaRPr>
          </a:p>
        </p:txBody>
      </p:sp>
      <p:grpSp>
        <p:nvGrpSpPr>
          <p:cNvPr id="53" name="Grupo 52">
            <a:extLst>
              <a:ext uri="{FF2B5EF4-FFF2-40B4-BE49-F238E27FC236}">
                <a16:creationId xmlns:a16="http://schemas.microsoft.com/office/drawing/2014/main" xmlns="" id="{74E60CBF-9840-24F3-D15D-598A62C0AD25}"/>
              </a:ext>
            </a:extLst>
          </p:cNvPr>
          <p:cNvGrpSpPr/>
          <p:nvPr/>
        </p:nvGrpSpPr>
        <p:grpSpPr>
          <a:xfrm>
            <a:off x="1623544" y="2717800"/>
            <a:ext cx="711200" cy="711200"/>
            <a:chOff x="2454551" y="1674815"/>
            <a:chExt cx="711200" cy="711200"/>
          </a:xfrm>
        </p:grpSpPr>
        <p:sp>
          <p:nvSpPr>
            <p:cNvPr id="10" name="Rectángulo: esquinas redondeadas 9">
              <a:extLst>
                <a:ext uri="{FF2B5EF4-FFF2-40B4-BE49-F238E27FC236}">
                  <a16:creationId xmlns:a16="http://schemas.microsoft.com/office/drawing/2014/main" xmlns="" id="{19A71B8D-EAE2-EE4A-8523-0EF1AF3B5A3A}"/>
                </a:ext>
              </a:extLst>
            </p:cNvPr>
            <p:cNvSpPr/>
            <p:nvPr/>
          </p:nvSpPr>
          <p:spPr>
            <a:xfrm>
              <a:off x="2454551" y="1674815"/>
              <a:ext cx="711200" cy="711200"/>
            </a:xfrm>
            <a:prstGeom prst="roundRect">
              <a:avLst/>
            </a:prstGeom>
            <a:solidFill>
              <a:srgbClr val="A1C9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2" name="Gráfico 51" descr="Aguja con relleno sólido">
              <a:extLst>
                <a:ext uri="{FF2B5EF4-FFF2-40B4-BE49-F238E27FC236}">
                  <a16:creationId xmlns:a16="http://schemas.microsoft.com/office/drawing/2014/main" xmlns="" id="{97014D7B-070A-C7CF-8CF1-4348E2F91E1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568728" y="1794992"/>
              <a:ext cx="482846" cy="482846"/>
            </a:xfrm>
            <a:prstGeom prst="rect">
              <a:avLst/>
            </a:prstGeom>
          </p:spPr>
        </p:pic>
      </p:grpSp>
    </p:spTree>
    <p:extLst>
      <p:ext uri="{BB962C8B-B14F-4D97-AF65-F5344CB8AC3E}">
        <p14:creationId xmlns:p14="http://schemas.microsoft.com/office/powerpoint/2010/main" val="1688106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Imagen que contiene Logotipo&#10;&#10;Descripción generada automáticamente">
            <a:extLst>
              <a:ext uri="{FF2B5EF4-FFF2-40B4-BE49-F238E27FC236}">
                <a16:creationId xmlns="" xmlns:a16="http://schemas.microsoft.com/office/drawing/2014/main" id="{999EB3EF-3457-1875-3FC1-D93E0C342978}"/>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48850" y="520700"/>
            <a:ext cx="2322950" cy="485098"/>
          </a:xfrm>
          <a:prstGeom prst="rect">
            <a:avLst/>
          </a:prstGeom>
        </p:spPr>
      </p:pic>
      <p:sp>
        <p:nvSpPr>
          <p:cNvPr id="5" name="CuadroTexto 4">
            <a:extLst>
              <a:ext uri="{FF2B5EF4-FFF2-40B4-BE49-F238E27FC236}">
                <a16:creationId xmlns="" xmlns:a16="http://schemas.microsoft.com/office/drawing/2014/main" id="{84D43BD3-E52B-A1C6-CE31-CAB93C1CB61C}"/>
              </a:ext>
            </a:extLst>
          </p:cNvPr>
          <p:cNvSpPr txBox="1"/>
          <p:nvPr/>
        </p:nvSpPr>
        <p:spPr>
          <a:xfrm>
            <a:off x="2971800" y="3074800"/>
            <a:ext cx="6494929" cy="1386790"/>
          </a:xfrm>
          <a:prstGeom prst="rect">
            <a:avLst/>
          </a:prstGeom>
          <a:noFill/>
        </p:spPr>
        <p:txBody>
          <a:bodyPr wrap="square" rtlCol="0">
            <a:spAutoFit/>
          </a:bodyPr>
          <a:lstStyle/>
          <a:p>
            <a:pPr algn="ctr">
              <a:lnSpc>
                <a:spcPts val="5000"/>
              </a:lnSpc>
            </a:pPr>
            <a:r>
              <a:rPr lang="es-ES" sz="4800" b="1" dirty="0" smtClean="0">
                <a:solidFill>
                  <a:schemeClr val="bg1"/>
                </a:solidFill>
                <a:latin typeface="Poppins" panose="00000500000000000000" pitchFamily="2" charset="0"/>
                <a:cs typeface="Poppins" panose="00000500000000000000" pitchFamily="2" charset="0"/>
              </a:rPr>
              <a:t>5. Aspectos Financieros</a:t>
            </a:r>
            <a:endParaRPr lang="en-US" sz="4800" b="1" dirty="0">
              <a:solidFill>
                <a:srgbClr val="006837"/>
              </a:solidFill>
              <a:latin typeface="Poppins" panose="00000500000000000000" pitchFamily="2" charset="0"/>
              <a:cs typeface="Poppins" panose="00000500000000000000" pitchFamily="2" charset="0"/>
            </a:endParaRPr>
          </a:p>
        </p:txBody>
      </p:sp>
      <p:grpSp>
        <p:nvGrpSpPr>
          <p:cNvPr id="16" name="Grupo 15">
            <a:extLst>
              <a:ext uri="{FF2B5EF4-FFF2-40B4-BE49-F238E27FC236}">
                <a16:creationId xmlns="" xmlns:a16="http://schemas.microsoft.com/office/drawing/2014/main" id="{DC8C98B6-8A51-56F2-1455-7F91925B80FC}"/>
              </a:ext>
            </a:extLst>
          </p:cNvPr>
          <p:cNvGrpSpPr/>
          <p:nvPr/>
        </p:nvGrpSpPr>
        <p:grpSpPr>
          <a:xfrm>
            <a:off x="226178" y="5634011"/>
            <a:ext cx="11739645" cy="965809"/>
            <a:chOff x="278200" y="5634011"/>
            <a:chExt cx="11739645" cy="965809"/>
          </a:xfrm>
        </p:grpSpPr>
        <p:pic>
          <p:nvPicPr>
            <p:cNvPr id="18" name="Imagen 17">
              <a:extLst>
                <a:ext uri="{FF2B5EF4-FFF2-40B4-BE49-F238E27FC236}">
                  <a16:creationId xmlns="" xmlns:a16="http://schemas.microsoft.com/office/drawing/2014/main" id="{201EF026-9D77-5105-CBE5-884772A7821B}"/>
                </a:ext>
              </a:extLst>
            </p:cNvPr>
            <p:cNvPicPr>
              <a:picLocks noChangeAspect="1"/>
            </p:cNvPicPr>
            <p:nvPr/>
          </p:nvPicPr>
          <p:blipFill>
            <a:blip r:embed="rId4" cstate="print">
              <a:alphaModFix/>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rot="16200000">
              <a:off x="11524299" y="6023512"/>
              <a:ext cx="883048" cy="104045"/>
            </a:xfrm>
            <a:prstGeom prst="rect">
              <a:avLst/>
            </a:prstGeom>
          </p:spPr>
        </p:pic>
        <p:pic>
          <p:nvPicPr>
            <p:cNvPr id="19" name="Imagen 18" descr="Forma&#10;&#10;Descripción generada automáticamente con confianza media">
              <a:extLst>
                <a:ext uri="{FF2B5EF4-FFF2-40B4-BE49-F238E27FC236}">
                  <a16:creationId xmlns="" xmlns:a16="http://schemas.microsoft.com/office/drawing/2014/main" id="{D654DEE9-BFAC-A23E-285F-F5CBFEF18E04}"/>
                </a:ext>
              </a:extLst>
            </p:cNvPr>
            <p:cNvPicPr>
              <a:picLocks noChangeAspect="1"/>
            </p:cNvPicPr>
            <p:nvPr/>
          </p:nvPicPr>
          <p:blipFill>
            <a:blip r:embed="rId6" cstate="print">
              <a:alphaModFix/>
              <a:lum bright="70000" contrast="-70000"/>
              <a:extLst>
                <a:ext uri="{28A0092B-C50C-407E-A947-70E740481C1C}">
                  <a14:useLocalDpi xmlns:a14="http://schemas.microsoft.com/office/drawing/2010/main" val="0"/>
                </a:ext>
              </a:extLst>
            </a:blip>
            <a:stretch>
              <a:fillRect/>
            </a:stretch>
          </p:blipFill>
          <p:spPr>
            <a:xfrm>
              <a:off x="278200" y="6434298"/>
              <a:ext cx="845345" cy="165522"/>
            </a:xfrm>
            <a:prstGeom prst="rect">
              <a:avLst/>
            </a:prstGeom>
          </p:spPr>
        </p:pic>
      </p:grpSp>
    </p:spTree>
    <p:extLst>
      <p:ext uri="{BB962C8B-B14F-4D97-AF65-F5344CB8AC3E}">
        <p14:creationId xmlns:p14="http://schemas.microsoft.com/office/powerpoint/2010/main" val="24163880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664E850F-7072-6C18-E779-0BF41A97593A}"/>
              </a:ext>
            </a:extLst>
          </p:cNvPr>
          <p:cNvSpPr txBox="1"/>
          <p:nvPr/>
        </p:nvSpPr>
        <p:spPr>
          <a:xfrm>
            <a:off x="338978" y="477450"/>
            <a:ext cx="5453153" cy="369332"/>
          </a:xfrm>
          <a:prstGeom prst="rect">
            <a:avLst/>
          </a:prstGeom>
          <a:noFill/>
        </p:spPr>
        <p:txBody>
          <a:bodyPr wrap="square" rtlCol="0">
            <a:spAutoFit/>
          </a:bodyPr>
          <a:lstStyle/>
          <a:p>
            <a:r>
              <a:rPr lang="es-ES" dirty="0">
                <a:solidFill>
                  <a:prstClr val="black">
                    <a:lumMod val="50000"/>
                    <a:lumOff val="50000"/>
                  </a:prstClr>
                </a:solidFill>
                <a:latin typeface="Poppins" panose="00000500000000000000" pitchFamily="2" charset="0"/>
                <a:cs typeface="Poppins" panose="00000500000000000000" pitchFamily="2" charset="0"/>
              </a:rPr>
              <a:t>Condiciones </a:t>
            </a:r>
            <a:r>
              <a:rPr lang="es-ES" b="1" dirty="0">
                <a:solidFill>
                  <a:srgbClr val="A1C90E"/>
                </a:solidFill>
                <a:latin typeface="Poppins" panose="00000500000000000000" pitchFamily="2" charset="0"/>
                <a:cs typeface="Poppins" panose="00000500000000000000" pitchFamily="2" charset="0"/>
              </a:rPr>
              <a:t>Financieras de la Entidad</a:t>
            </a:r>
            <a:endParaRPr lang="en-US" b="1" dirty="0">
              <a:solidFill>
                <a:srgbClr val="A1C90E"/>
              </a:solidFill>
              <a:latin typeface="Poppins" panose="00000500000000000000" pitchFamily="2" charset="0"/>
              <a:cs typeface="Poppins" panose="00000500000000000000" pitchFamily="2" charset="0"/>
            </a:endParaRPr>
          </a:p>
        </p:txBody>
      </p:sp>
      <p:pic>
        <p:nvPicPr>
          <p:cNvPr id="52" name="Imagen 51" descr="Imagen que contiene Logotipo&#10;&#10;Descripción generada automáticamente">
            <a:extLst>
              <a:ext uri="{FF2B5EF4-FFF2-40B4-BE49-F238E27FC236}">
                <a16:creationId xmlns:a16="http://schemas.microsoft.com/office/drawing/2014/main" xmlns="" id="{187A3839-E849-5692-730B-C50966ECA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pic>
        <p:nvPicPr>
          <p:cNvPr id="3" name="Imagen 2">
            <a:extLst>
              <a:ext uri="{FF2B5EF4-FFF2-40B4-BE49-F238E27FC236}">
                <a16:creationId xmlns:a16="http://schemas.microsoft.com/office/drawing/2014/main" xmlns="" id="{7EA5A3D4-3807-2AA4-825C-E2BFB6B4D09D}"/>
              </a:ext>
            </a:extLst>
          </p:cNvPr>
          <p:cNvPicPr>
            <a:picLocks noChangeAspect="1"/>
          </p:cNvPicPr>
          <p:nvPr/>
        </p:nvPicPr>
        <p:blipFill>
          <a:blip r:embed="rId4"/>
          <a:stretch>
            <a:fillRect/>
          </a:stretch>
        </p:blipFill>
        <p:spPr>
          <a:xfrm>
            <a:off x="512459" y="3044384"/>
            <a:ext cx="5456959" cy="1667908"/>
          </a:xfrm>
          <a:prstGeom prst="rect">
            <a:avLst/>
          </a:prstGeom>
        </p:spPr>
      </p:pic>
      <p:sp>
        <p:nvSpPr>
          <p:cNvPr id="8" name="CuadroTexto 7">
            <a:extLst>
              <a:ext uri="{FF2B5EF4-FFF2-40B4-BE49-F238E27FC236}">
                <a16:creationId xmlns:a16="http://schemas.microsoft.com/office/drawing/2014/main" xmlns="" id="{DACAFA69-83D6-9C72-E741-9825A60EDD6A}"/>
              </a:ext>
            </a:extLst>
          </p:cNvPr>
          <p:cNvSpPr txBox="1"/>
          <p:nvPr/>
        </p:nvSpPr>
        <p:spPr>
          <a:xfrm>
            <a:off x="6460484" y="5254614"/>
            <a:ext cx="5141318" cy="1077218"/>
          </a:xfrm>
          <a:prstGeom prst="rect">
            <a:avLst/>
          </a:prstGeom>
          <a:noFill/>
        </p:spPr>
        <p:txBody>
          <a:bodyPr wrap="square" rtlCol="0">
            <a:spAutoFit/>
          </a:bodyPr>
          <a:lstStyle/>
          <a:p>
            <a:pPr algn="just"/>
            <a:r>
              <a:rPr lang="es-ES" sz="1600" dirty="0">
                <a:solidFill>
                  <a:prstClr val="black">
                    <a:lumMod val="50000"/>
                    <a:lumOff val="50000"/>
                  </a:prstClr>
                </a:solidFill>
                <a:ea typeface="Calibri" panose="020F0502020204030204" pitchFamily="34" charset="0"/>
                <a:cs typeface="Calibri" panose="020F0502020204030204" pitchFamily="34" charset="0"/>
              </a:rPr>
              <a:t>L</a:t>
            </a:r>
            <a:r>
              <a:rPr lang="es-CO" sz="1600" dirty="0">
                <a:solidFill>
                  <a:prstClr val="black">
                    <a:lumMod val="50000"/>
                    <a:lumOff val="50000"/>
                  </a:prstClr>
                </a:solidFill>
                <a:ea typeface="Calibri" panose="020F0502020204030204" pitchFamily="34" charset="0"/>
                <a:cs typeface="Calibri" panose="020F0502020204030204" pitchFamily="34" charset="0"/>
              </a:rPr>
              <a:t>a entidad con corte a diciembre 2023 aumenta su nivel de endeudamiento en -40% respecto a diciembre 2022, así mismo, aumenta el indicador de las CXP / Activo en un -47%.</a:t>
            </a:r>
          </a:p>
        </p:txBody>
      </p:sp>
      <p:sp>
        <p:nvSpPr>
          <p:cNvPr id="9" name="CuadroTexto 8">
            <a:extLst>
              <a:ext uri="{FF2B5EF4-FFF2-40B4-BE49-F238E27FC236}">
                <a16:creationId xmlns:a16="http://schemas.microsoft.com/office/drawing/2014/main" xmlns="" id="{5336135E-0630-24AE-E945-D99DC4A8BC9F}"/>
              </a:ext>
            </a:extLst>
          </p:cNvPr>
          <p:cNvSpPr txBox="1"/>
          <p:nvPr/>
        </p:nvSpPr>
        <p:spPr>
          <a:xfrm>
            <a:off x="6460483" y="1372313"/>
            <a:ext cx="5141318" cy="1323439"/>
          </a:xfrm>
          <a:prstGeom prst="rect">
            <a:avLst/>
          </a:prstGeom>
          <a:noFill/>
        </p:spPr>
        <p:txBody>
          <a:bodyPr wrap="square" rtlCol="0">
            <a:spAutoFit/>
          </a:bodyPr>
          <a:lstStyle/>
          <a:p>
            <a:pPr algn="just"/>
            <a:r>
              <a:rPr lang="es-ES" sz="1600" dirty="0">
                <a:solidFill>
                  <a:prstClr val="black">
                    <a:lumMod val="50000"/>
                    <a:lumOff val="50000"/>
                  </a:prstClr>
                </a:solidFill>
                <a:highlight>
                  <a:srgbClr val="FFFFFF"/>
                </a:highlight>
                <a:ea typeface="Calibri" panose="020F0502020204030204" pitchFamily="34" charset="0"/>
                <a:cs typeface="Calibri" panose="020F0502020204030204" pitchFamily="34" charset="0"/>
              </a:rPr>
              <a:t>La EPS presenta una suficiencia de su patrimonio técnico de $59 mil millones cumpliendo el criterio de habilitación financiera. El decreto 1424 /2019 permite realizar un descuento del porcentaje sobre el patrimonio adecuado del 2%.</a:t>
            </a:r>
            <a:endParaRPr lang="es-CO" sz="1600" dirty="0">
              <a:solidFill>
                <a:prstClr val="black">
                  <a:lumMod val="50000"/>
                  <a:lumOff val="50000"/>
                </a:prstClr>
              </a:solidFill>
              <a:highlight>
                <a:srgbClr val="FFFFFF"/>
              </a:highlight>
              <a:ea typeface="Calibri" panose="020F050202020403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xmlns="" id="{0552856C-25F9-C268-5FC1-9D62DC6C4521}"/>
              </a:ext>
            </a:extLst>
          </p:cNvPr>
          <p:cNvSpPr txBox="1"/>
          <p:nvPr/>
        </p:nvSpPr>
        <p:spPr>
          <a:xfrm>
            <a:off x="6460483" y="3663775"/>
            <a:ext cx="5141319" cy="830997"/>
          </a:xfrm>
          <a:prstGeom prst="rect">
            <a:avLst/>
          </a:prstGeom>
          <a:noFill/>
        </p:spPr>
        <p:txBody>
          <a:bodyPr wrap="square" rtlCol="0">
            <a:spAutoFit/>
          </a:bodyPr>
          <a:lstStyle/>
          <a:p>
            <a:pPr algn="just"/>
            <a:r>
              <a:rPr lang="es-ES" sz="1600" dirty="0">
                <a:solidFill>
                  <a:prstClr val="black">
                    <a:lumMod val="50000"/>
                    <a:lumOff val="50000"/>
                  </a:prstClr>
                </a:solidFill>
                <a:ea typeface="Calibri" panose="020F0502020204030204" pitchFamily="34" charset="0"/>
                <a:cs typeface="Calibri" panose="020F0502020204030204" pitchFamily="34" charset="0"/>
              </a:rPr>
              <a:t>En cumplimiento a la norma la EPS se habilita con un capital de $16.978 millones de pesos para el régimen Contributivo más PCE.  </a:t>
            </a:r>
            <a:endParaRPr lang="es-CO" sz="1600" dirty="0">
              <a:solidFill>
                <a:prstClr val="black">
                  <a:lumMod val="50000"/>
                  <a:lumOff val="50000"/>
                </a:prstClr>
              </a:solidFill>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xmlns="" id="{B9C81CAA-B67F-ABF7-0D8C-FC2FFCE19FB8}"/>
              </a:ext>
            </a:extLst>
          </p:cNvPr>
          <p:cNvPicPr>
            <a:picLocks noChangeAspect="1"/>
          </p:cNvPicPr>
          <p:nvPr/>
        </p:nvPicPr>
        <p:blipFill>
          <a:blip r:embed="rId5"/>
          <a:stretch>
            <a:fillRect/>
          </a:stretch>
        </p:blipFill>
        <p:spPr>
          <a:xfrm>
            <a:off x="826399" y="4931616"/>
            <a:ext cx="4829079" cy="1486659"/>
          </a:xfrm>
          <a:prstGeom prst="rect">
            <a:avLst/>
          </a:prstGeom>
        </p:spPr>
      </p:pic>
      <p:pic>
        <p:nvPicPr>
          <p:cNvPr id="5" name="Imagen 4">
            <a:extLst>
              <a:ext uri="{FF2B5EF4-FFF2-40B4-BE49-F238E27FC236}">
                <a16:creationId xmlns:a16="http://schemas.microsoft.com/office/drawing/2014/main" xmlns="" id="{17C8B604-F88E-FF02-46CC-18A1A47F21D8}"/>
              </a:ext>
            </a:extLst>
          </p:cNvPr>
          <p:cNvPicPr>
            <a:picLocks noChangeAspect="1"/>
          </p:cNvPicPr>
          <p:nvPr/>
        </p:nvPicPr>
        <p:blipFill>
          <a:blip r:embed="rId6"/>
          <a:stretch>
            <a:fillRect/>
          </a:stretch>
        </p:blipFill>
        <p:spPr>
          <a:xfrm>
            <a:off x="279036" y="1142458"/>
            <a:ext cx="5923804" cy="1623634"/>
          </a:xfrm>
          <a:prstGeom prst="rect">
            <a:avLst/>
          </a:prstGeom>
        </p:spPr>
      </p:pic>
      <p:sp>
        <p:nvSpPr>
          <p:cNvPr id="11" name="CuadroTexto 10">
            <a:extLst>
              <a:ext uri="{FF2B5EF4-FFF2-40B4-BE49-F238E27FC236}">
                <a16:creationId xmlns:a16="http://schemas.microsoft.com/office/drawing/2014/main" xmlns="" id="{54BAA42F-91DE-757D-C6B6-C76C96C1633E}"/>
              </a:ext>
            </a:extLst>
          </p:cNvPr>
          <p:cNvSpPr txBox="1"/>
          <p:nvPr/>
        </p:nvSpPr>
        <p:spPr>
          <a:xfrm>
            <a:off x="353046" y="759893"/>
            <a:ext cx="11285103" cy="338554"/>
          </a:xfrm>
          <a:prstGeom prst="rect">
            <a:avLst/>
          </a:prstGeom>
          <a:noFill/>
        </p:spPr>
        <p:txBody>
          <a:bodyPr wrap="square" rtlCol="0">
            <a:spAutoFit/>
          </a:bodyPr>
          <a:lstStyle/>
          <a:p>
            <a:pPr algn="just"/>
            <a:r>
              <a:rPr lang="es-ES" sz="1600" dirty="0">
                <a:solidFill>
                  <a:prstClr val="black">
                    <a:lumMod val="50000"/>
                    <a:lumOff val="50000"/>
                  </a:prstClr>
                </a:solidFill>
                <a:highlight>
                  <a:srgbClr val="FFFFFF"/>
                </a:highlight>
                <a:ea typeface="Calibri" panose="020F0502020204030204" pitchFamily="34" charset="0"/>
                <a:cs typeface="Calibri" panose="020F0502020204030204" pitchFamily="34" charset="0"/>
              </a:rPr>
              <a:t>Cifras en millones de pesos</a:t>
            </a:r>
            <a:endParaRPr lang="es-CO" sz="1600" dirty="0">
              <a:solidFill>
                <a:prstClr val="black">
                  <a:lumMod val="50000"/>
                  <a:lumOff val="50000"/>
                </a:prstClr>
              </a:solidFill>
              <a:highlight>
                <a:srgbClr val="FFFFFF"/>
              </a:highligh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5663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664E850F-7072-6C18-E779-0BF41A97593A}"/>
              </a:ext>
            </a:extLst>
          </p:cNvPr>
          <p:cNvSpPr txBox="1"/>
          <p:nvPr/>
        </p:nvSpPr>
        <p:spPr>
          <a:xfrm>
            <a:off x="447389" y="508534"/>
            <a:ext cx="4940535" cy="369332"/>
          </a:xfrm>
          <a:prstGeom prst="rect">
            <a:avLst/>
          </a:prstGeom>
          <a:noFill/>
        </p:spPr>
        <p:txBody>
          <a:bodyPr wrap="square" rtlCol="0">
            <a:spAutoFit/>
          </a:bodyPr>
          <a:lstStyle/>
          <a:p>
            <a:r>
              <a:rPr lang="es-ES" dirty="0">
                <a:solidFill>
                  <a:prstClr val="black">
                    <a:lumMod val="50000"/>
                    <a:lumOff val="50000"/>
                  </a:prstClr>
                </a:solidFill>
                <a:latin typeface="Poppins" panose="00000500000000000000" pitchFamily="2" charset="0"/>
                <a:cs typeface="Poppins" panose="00000500000000000000" pitchFamily="2" charset="0"/>
              </a:rPr>
              <a:t>Gestión de </a:t>
            </a:r>
            <a:r>
              <a:rPr lang="es-ES" b="1" dirty="0">
                <a:solidFill>
                  <a:srgbClr val="A1C90E"/>
                </a:solidFill>
                <a:latin typeface="Poppins" panose="00000500000000000000" pitchFamily="2" charset="0"/>
                <a:cs typeface="Poppins" panose="00000500000000000000" pitchFamily="2" charset="0"/>
              </a:rPr>
              <a:t> los Recursos del Sistema</a:t>
            </a:r>
            <a:endParaRPr lang="en-US" b="1" dirty="0">
              <a:solidFill>
                <a:srgbClr val="A1C90E"/>
              </a:solidFill>
              <a:latin typeface="Poppins" panose="00000500000000000000" pitchFamily="2" charset="0"/>
              <a:cs typeface="Poppins" panose="00000500000000000000" pitchFamily="2" charset="0"/>
            </a:endParaRPr>
          </a:p>
        </p:txBody>
      </p:sp>
      <p:pic>
        <p:nvPicPr>
          <p:cNvPr id="52" name="Imagen 51" descr="Imagen que contiene Logotipo&#10;&#10;Descripción generada automáticamente">
            <a:extLst>
              <a:ext uri="{FF2B5EF4-FFF2-40B4-BE49-F238E27FC236}">
                <a16:creationId xmlns:a16="http://schemas.microsoft.com/office/drawing/2014/main" xmlns="" id="{187A3839-E849-5692-730B-C50966ECA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pic>
        <p:nvPicPr>
          <p:cNvPr id="5" name="Imagen 4">
            <a:extLst>
              <a:ext uri="{FF2B5EF4-FFF2-40B4-BE49-F238E27FC236}">
                <a16:creationId xmlns:a16="http://schemas.microsoft.com/office/drawing/2014/main" xmlns="" id="{01A51C7B-54D1-9DF6-A8A5-BC31F7759EEB}"/>
              </a:ext>
            </a:extLst>
          </p:cNvPr>
          <p:cNvPicPr>
            <a:picLocks noChangeAspect="1"/>
          </p:cNvPicPr>
          <p:nvPr/>
        </p:nvPicPr>
        <p:blipFill>
          <a:blip r:embed="rId4"/>
          <a:stretch>
            <a:fillRect/>
          </a:stretch>
        </p:blipFill>
        <p:spPr>
          <a:xfrm>
            <a:off x="2754923" y="1027644"/>
            <a:ext cx="6682154" cy="5423197"/>
          </a:xfrm>
          <a:prstGeom prst="rect">
            <a:avLst/>
          </a:prstGeom>
        </p:spPr>
      </p:pic>
      <p:sp>
        <p:nvSpPr>
          <p:cNvPr id="6" name="CuadroTexto 5">
            <a:extLst>
              <a:ext uri="{FF2B5EF4-FFF2-40B4-BE49-F238E27FC236}">
                <a16:creationId xmlns:a16="http://schemas.microsoft.com/office/drawing/2014/main" xmlns="" id="{56045B37-B98D-F3AC-A9E8-1DDB1F0DA5EF}"/>
              </a:ext>
            </a:extLst>
          </p:cNvPr>
          <p:cNvSpPr txBox="1"/>
          <p:nvPr/>
        </p:nvSpPr>
        <p:spPr>
          <a:xfrm>
            <a:off x="453448" y="783478"/>
            <a:ext cx="11285103" cy="338554"/>
          </a:xfrm>
          <a:prstGeom prst="rect">
            <a:avLst/>
          </a:prstGeom>
          <a:noFill/>
        </p:spPr>
        <p:txBody>
          <a:bodyPr wrap="square" rtlCol="0">
            <a:spAutoFit/>
          </a:bodyPr>
          <a:lstStyle/>
          <a:p>
            <a:pPr algn="just"/>
            <a:r>
              <a:rPr lang="es-ES" sz="1600" dirty="0">
                <a:solidFill>
                  <a:prstClr val="black">
                    <a:lumMod val="50000"/>
                    <a:lumOff val="50000"/>
                  </a:prstClr>
                </a:solidFill>
                <a:highlight>
                  <a:srgbClr val="FFFFFF"/>
                </a:highlight>
                <a:ea typeface="Calibri" panose="020F0502020204030204" pitchFamily="34" charset="0"/>
                <a:cs typeface="Calibri" panose="020F0502020204030204" pitchFamily="34" charset="0"/>
              </a:rPr>
              <a:t>Cifras en millones de pesos</a:t>
            </a:r>
            <a:endParaRPr lang="es-CO" sz="1600" dirty="0">
              <a:solidFill>
                <a:prstClr val="black">
                  <a:lumMod val="50000"/>
                  <a:lumOff val="50000"/>
                </a:prstClr>
              </a:solidFill>
              <a:highlight>
                <a:srgbClr val="FFFFFF"/>
              </a:highligh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9864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descr="Imagen que contiene Logotipo&#10;&#10;Descripción generada automáticamente">
            <a:extLst>
              <a:ext uri="{FF2B5EF4-FFF2-40B4-BE49-F238E27FC236}">
                <a16:creationId xmlns="" xmlns:a16="http://schemas.microsoft.com/office/drawing/2014/main" id="{2D557520-4B36-E5E1-8E9F-64901C619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sp>
        <p:nvSpPr>
          <p:cNvPr id="2" name="CuadroTexto 3">
            <a:extLst>
              <a:ext uri="{FF2B5EF4-FFF2-40B4-BE49-F238E27FC236}">
                <a16:creationId xmlns="" xmlns:a16="http://schemas.microsoft.com/office/drawing/2014/main" id="{121429EB-3F90-2DEC-D6D0-6651A5F17D8F}"/>
              </a:ext>
            </a:extLst>
          </p:cNvPr>
          <p:cNvSpPr txBox="1"/>
          <p:nvPr/>
        </p:nvSpPr>
        <p:spPr>
          <a:xfrm>
            <a:off x="321433" y="352151"/>
            <a:ext cx="7656181" cy="830997"/>
          </a:xfrm>
          <a:prstGeom prst="rect">
            <a:avLst/>
          </a:prstGeom>
          <a:noFill/>
          <a:ln>
            <a:noFill/>
          </a:ln>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2400" b="1" dirty="0">
                <a:solidFill>
                  <a:prstClr val="black">
                    <a:lumMod val="50000"/>
                    <a:lumOff val="50000"/>
                  </a:prstClr>
                </a:solidFill>
                <a:latin typeface="Poppins" panose="00000500000000000000" pitchFamily="2" charset="0"/>
                <a:cs typeface="Poppins" panose="00000500000000000000" pitchFamily="2" charset="0"/>
              </a:rPr>
              <a:t>Oportunidad de atención IPS primarias </a:t>
            </a:r>
          </a:p>
          <a:p>
            <a:pPr>
              <a:defRPr/>
            </a:pPr>
            <a:r>
              <a:rPr lang="es-ES" sz="2400" b="1" dirty="0">
                <a:solidFill>
                  <a:srgbClr val="A1C90E"/>
                </a:solidFill>
                <a:latin typeface="Poppins" panose="00000500000000000000" pitchFamily="2" charset="0"/>
                <a:cs typeface="Poppins" panose="00000500000000000000" pitchFamily="2" charset="0"/>
              </a:rPr>
              <a:t>2022 - 2023</a:t>
            </a:r>
          </a:p>
        </p:txBody>
      </p:sp>
      <p:sp>
        <p:nvSpPr>
          <p:cNvPr id="10" name="CuadroTexto 7">
            <a:extLst>
              <a:ext uri="{FF2B5EF4-FFF2-40B4-BE49-F238E27FC236}">
                <a16:creationId xmlns="" xmlns:a16="http://schemas.microsoft.com/office/drawing/2014/main" id="{9D23EF6C-8F3E-266D-F2E0-AA9F9B63CDC4}"/>
              </a:ext>
            </a:extLst>
          </p:cNvPr>
          <p:cNvSpPr txBox="1"/>
          <p:nvPr/>
        </p:nvSpPr>
        <p:spPr>
          <a:xfrm>
            <a:off x="729757" y="6405821"/>
            <a:ext cx="4149524" cy="200055"/>
          </a:xfrm>
          <a:prstGeom prst="rect">
            <a:avLst/>
          </a:prstGeom>
          <a:noFill/>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0555" algn="ctr">
              <a:defRPr/>
            </a:pPr>
            <a:r>
              <a:rPr lang="es-CO" sz="700" dirty="0">
                <a:solidFill>
                  <a:srgbClr val="E7E6E6">
                    <a:lumMod val="50000"/>
                  </a:srgbClr>
                </a:solidFill>
                <a:latin typeface="Poppins" panose="00000500000000000000" pitchFamily="2" charset="0"/>
                <a:ea typeface="Calibri" panose="020F0502020204030204" pitchFamily="34" charset="0"/>
                <a:cs typeface="Poppins" panose="00000500000000000000" pitchFamily="2" charset="0"/>
              </a:rPr>
              <a:t>Fuente: Reporte oportunidad – Gestión de la información EPS</a:t>
            </a:r>
            <a:endParaRPr lang="en-US" sz="700" dirty="0">
              <a:solidFill>
                <a:srgbClr val="E7E6E6">
                  <a:lumMod val="50000"/>
                </a:srgbClr>
              </a:solidFill>
              <a:latin typeface="Poppins" panose="00000500000000000000" pitchFamily="2" charset="0"/>
              <a:ea typeface="Calibri" panose="020F0502020204030204" pitchFamily="34" charset="0"/>
              <a:cs typeface="Poppins" panose="00000500000000000000" pitchFamily="2" charset="0"/>
            </a:endParaRPr>
          </a:p>
        </p:txBody>
      </p:sp>
      <p:graphicFrame>
        <p:nvGraphicFramePr>
          <p:cNvPr id="12" name="Tabla 11">
            <a:extLst>
              <a:ext uri="{FF2B5EF4-FFF2-40B4-BE49-F238E27FC236}">
                <a16:creationId xmlns="" xmlns:a16="http://schemas.microsoft.com/office/drawing/2014/main" id="{9D9B580F-8425-D6D1-C7F5-5B7A9CC83A81}"/>
              </a:ext>
            </a:extLst>
          </p:cNvPr>
          <p:cNvGraphicFramePr>
            <a:graphicFrameLocks noGrp="1"/>
          </p:cNvGraphicFramePr>
          <p:nvPr>
            <p:extLst/>
          </p:nvPr>
        </p:nvGraphicFramePr>
        <p:xfrm>
          <a:off x="2076586" y="1301472"/>
          <a:ext cx="7537451" cy="2190112"/>
        </p:xfrm>
        <a:graphic>
          <a:graphicData uri="http://schemas.openxmlformats.org/drawingml/2006/table">
            <a:tbl>
              <a:tblPr/>
              <a:tblGrid>
                <a:gridCol w="1370446">
                  <a:extLst>
                    <a:ext uri="{9D8B030D-6E8A-4147-A177-3AD203B41FA5}">
                      <a16:colId xmlns="" xmlns:a16="http://schemas.microsoft.com/office/drawing/2014/main" val="997719452"/>
                    </a:ext>
                  </a:extLst>
                </a:gridCol>
                <a:gridCol w="812706">
                  <a:extLst>
                    <a:ext uri="{9D8B030D-6E8A-4147-A177-3AD203B41FA5}">
                      <a16:colId xmlns="" xmlns:a16="http://schemas.microsoft.com/office/drawing/2014/main" val="798627572"/>
                    </a:ext>
                  </a:extLst>
                </a:gridCol>
                <a:gridCol w="621481">
                  <a:extLst>
                    <a:ext uri="{9D8B030D-6E8A-4147-A177-3AD203B41FA5}">
                      <a16:colId xmlns="" xmlns:a16="http://schemas.microsoft.com/office/drawing/2014/main" val="1919981689"/>
                    </a:ext>
                  </a:extLst>
                </a:gridCol>
                <a:gridCol w="685223">
                  <a:extLst>
                    <a:ext uri="{9D8B030D-6E8A-4147-A177-3AD203B41FA5}">
                      <a16:colId xmlns="" xmlns:a16="http://schemas.microsoft.com/office/drawing/2014/main" val="1288931736"/>
                    </a:ext>
                  </a:extLst>
                </a:gridCol>
                <a:gridCol w="653352">
                  <a:extLst>
                    <a:ext uri="{9D8B030D-6E8A-4147-A177-3AD203B41FA5}">
                      <a16:colId xmlns="" xmlns:a16="http://schemas.microsoft.com/office/drawing/2014/main" val="2563365965"/>
                    </a:ext>
                  </a:extLst>
                </a:gridCol>
                <a:gridCol w="621481">
                  <a:extLst>
                    <a:ext uri="{9D8B030D-6E8A-4147-A177-3AD203B41FA5}">
                      <a16:colId xmlns="" xmlns:a16="http://schemas.microsoft.com/office/drawing/2014/main" val="1373258270"/>
                    </a:ext>
                  </a:extLst>
                </a:gridCol>
                <a:gridCol w="653352">
                  <a:extLst>
                    <a:ext uri="{9D8B030D-6E8A-4147-A177-3AD203B41FA5}">
                      <a16:colId xmlns="" xmlns:a16="http://schemas.microsoft.com/office/drawing/2014/main" val="1967337473"/>
                    </a:ext>
                  </a:extLst>
                </a:gridCol>
                <a:gridCol w="748964">
                  <a:extLst>
                    <a:ext uri="{9D8B030D-6E8A-4147-A177-3AD203B41FA5}">
                      <a16:colId xmlns="" xmlns:a16="http://schemas.microsoft.com/office/drawing/2014/main" val="1216545878"/>
                    </a:ext>
                  </a:extLst>
                </a:gridCol>
                <a:gridCol w="685223">
                  <a:extLst>
                    <a:ext uri="{9D8B030D-6E8A-4147-A177-3AD203B41FA5}">
                      <a16:colId xmlns="" xmlns:a16="http://schemas.microsoft.com/office/drawing/2014/main" val="3413951386"/>
                    </a:ext>
                  </a:extLst>
                </a:gridCol>
                <a:gridCol w="685223">
                  <a:extLst>
                    <a:ext uri="{9D8B030D-6E8A-4147-A177-3AD203B41FA5}">
                      <a16:colId xmlns="" xmlns:a16="http://schemas.microsoft.com/office/drawing/2014/main" val="749025211"/>
                    </a:ext>
                  </a:extLst>
                </a:gridCol>
              </a:tblGrid>
              <a:tr h="307050">
                <a:tc rowSpan="2">
                  <a:txBody>
                    <a:bodyPr/>
                    <a:lstStyle/>
                    <a:p>
                      <a:pPr algn="ctr"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Servicio</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C90E"/>
                    </a:solidFill>
                  </a:tcPr>
                </a:tc>
                <a:tc rowSpan="2">
                  <a:txBody>
                    <a:bodyPr/>
                    <a:lstStyle/>
                    <a:p>
                      <a:pPr algn="ctr"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Meta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C90E"/>
                    </a:solidFill>
                  </a:tcPr>
                </a:tc>
                <a:tc gridSpan="4">
                  <a:txBody>
                    <a:bodyPr/>
                    <a:lstStyle/>
                    <a:p>
                      <a:pPr algn="ctr" rtl="0" fontAlgn="ctr"/>
                      <a:r>
                        <a:rPr lang="es-MX" sz="1200" b="1" i="0" u="none" strike="noStrike" dirty="0">
                          <a:solidFill>
                            <a:srgbClr val="FFFFFF"/>
                          </a:solidFill>
                          <a:effectLst/>
                          <a:highlight>
                            <a:srgbClr val="A1C90E"/>
                          </a:highlight>
                          <a:latin typeface="Arial" panose="020B0604020202020204" pitchFamily="34" charset="0"/>
                          <a:cs typeface="Arial" panose="020B0604020202020204" pitchFamily="34" charset="0"/>
                        </a:rPr>
                        <a:t>2022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1C90E"/>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rtl="0"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2023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1C90E"/>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317431021"/>
                  </a:ext>
                </a:extLst>
              </a:tr>
              <a:tr h="294768">
                <a:tc vMerge="1">
                  <a:txBody>
                    <a:bodyPr/>
                    <a:lstStyle/>
                    <a:p>
                      <a:endParaRPr lang="es-MX"/>
                    </a:p>
                  </a:txBody>
                  <a:tcPr/>
                </a:tc>
                <a:tc vMerge="1">
                  <a:txBody>
                    <a:bodyPr/>
                    <a:lstStyle/>
                    <a:p>
                      <a:endParaRPr lang="es-MX"/>
                    </a:p>
                  </a:txBody>
                  <a:tcPr/>
                </a:tc>
                <a:tc>
                  <a:txBody>
                    <a:bodyPr/>
                    <a:lstStyle/>
                    <a:p>
                      <a:pPr algn="r"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 1 Trim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C90E"/>
                    </a:solidFill>
                  </a:tcPr>
                </a:tc>
                <a:tc>
                  <a:txBody>
                    <a:bodyPr/>
                    <a:lstStyle/>
                    <a:p>
                      <a:pPr algn="r"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2 Trim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C90E"/>
                    </a:solidFill>
                  </a:tcPr>
                </a:tc>
                <a:tc>
                  <a:txBody>
                    <a:bodyPr/>
                    <a:lstStyle/>
                    <a:p>
                      <a:pPr algn="r"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3 Trim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C90E"/>
                    </a:solidFill>
                  </a:tcPr>
                </a:tc>
                <a:tc>
                  <a:txBody>
                    <a:bodyPr/>
                    <a:lstStyle/>
                    <a:p>
                      <a:pPr algn="r"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4 Trim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C90E"/>
                    </a:solidFill>
                  </a:tcPr>
                </a:tc>
                <a:tc>
                  <a:txBody>
                    <a:bodyPr/>
                    <a:lstStyle/>
                    <a:p>
                      <a:pPr algn="r"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 1 Trim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C90E"/>
                    </a:solidFill>
                  </a:tcPr>
                </a:tc>
                <a:tc>
                  <a:txBody>
                    <a:bodyPr/>
                    <a:lstStyle/>
                    <a:p>
                      <a:pPr algn="r"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2 Trim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C90E"/>
                    </a:solidFill>
                  </a:tcPr>
                </a:tc>
                <a:tc>
                  <a:txBody>
                    <a:bodyPr/>
                    <a:lstStyle/>
                    <a:p>
                      <a:pPr algn="r"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3 Trim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C90E"/>
                    </a:solidFill>
                  </a:tcPr>
                </a:tc>
                <a:tc>
                  <a:txBody>
                    <a:bodyPr/>
                    <a:lstStyle/>
                    <a:p>
                      <a:pPr algn="r" fontAlgn="ctr"/>
                      <a:r>
                        <a:rPr lang="es-MX" sz="1200" b="1" i="0" u="none" strike="noStrike">
                          <a:solidFill>
                            <a:srgbClr val="FFFFFF"/>
                          </a:solidFill>
                          <a:effectLst/>
                          <a:highlight>
                            <a:srgbClr val="A1C90E"/>
                          </a:highlight>
                          <a:latin typeface="Arial" panose="020B0604020202020204" pitchFamily="34" charset="0"/>
                          <a:cs typeface="Arial" panose="020B0604020202020204" pitchFamily="34" charset="0"/>
                        </a:rPr>
                        <a:t>4 Trim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C90E"/>
                    </a:solidFill>
                  </a:tcPr>
                </a:tc>
                <a:extLst>
                  <a:ext uri="{0D108BD9-81ED-4DB2-BD59-A6C34878D82A}">
                    <a16:rowId xmlns="" xmlns:a16="http://schemas.microsoft.com/office/drawing/2014/main" val="4220623562"/>
                  </a:ext>
                </a:extLst>
              </a:tr>
              <a:tr h="261197">
                <a:tc>
                  <a:txBody>
                    <a:bodyPr/>
                    <a:lstStyle/>
                    <a:p>
                      <a:pPr algn="ctr" fontAlgn="ctr"/>
                      <a:r>
                        <a:rPr lang="es-MX" sz="1200" b="0" i="0" u="none" strike="noStrike">
                          <a:solidFill>
                            <a:srgbClr val="FFFFFF"/>
                          </a:solidFill>
                          <a:effectLst/>
                          <a:highlight>
                            <a:srgbClr val="7F7F7F"/>
                          </a:highlight>
                          <a:latin typeface="Arial" panose="020B0604020202020204" pitchFamily="34" charset="0"/>
                          <a:cs typeface="Arial" panose="020B0604020202020204" pitchFamily="34" charset="0"/>
                        </a:rPr>
                        <a:t>Medicina general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7F7F7F"/>
                    </a:solidFill>
                  </a:tcPr>
                </a:tc>
                <a:tc>
                  <a:txBody>
                    <a:bodyPr/>
                    <a:lstStyle/>
                    <a:p>
                      <a:pPr algn="ctr"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3 días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5.0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4.6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5.5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3.5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3.0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2.0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1.3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 xmlns:a16="http://schemas.microsoft.com/office/drawing/2014/main" val="2441084129"/>
                  </a:ext>
                </a:extLst>
              </a:tr>
              <a:tr h="282309">
                <a:tc>
                  <a:txBody>
                    <a:bodyPr/>
                    <a:lstStyle/>
                    <a:p>
                      <a:pPr algn="ctr" fontAlgn="ctr"/>
                      <a:r>
                        <a:rPr lang="es-MX" sz="1200" b="0" i="0" u="none" strike="noStrike">
                          <a:solidFill>
                            <a:srgbClr val="FFFFFF"/>
                          </a:solidFill>
                          <a:effectLst/>
                          <a:highlight>
                            <a:srgbClr val="7F7F7F"/>
                          </a:highlight>
                          <a:latin typeface="Arial" panose="020B0604020202020204" pitchFamily="34" charset="0"/>
                          <a:cs typeface="Arial" panose="020B0604020202020204" pitchFamily="34" charset="0"/>
                        </a:rPr>
                        <a:t>Ginecologia</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solidFill>
                      <a:srgbClr val="7F7F7F"/>
                    </a:solidFill>
                  </a:tcPr>
                </a:tc>
                <a:tc>
                  <a:txBody>
                    <a:bodyPr/>
                    <a:lstStyle/>
                    <a:p>
                      <a:pPr algn="ctr"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15 días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9.8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12.7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12.8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14.8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13.3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11.9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7.6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6.4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 xmlns:a16="http://schemas.microsoft.com/office/drawing/2014/main" val="4064659013"/>
                  </a:ext>
                </a:extLst>
              </a:tr>
              <a:tr h="261197">
                <a:tc>
                  <a:txBody>
                    <a:bodyPr/>
                    <a:lstStyle/>
                    <a:p>
                      <a:pPr algn="ctr" fontAlgn="ctr"/>
                      <a:r>
                        <a:rPr lang="es-MX" sz="1200" b="0" i="0" u="none" strike="noStrike">
                          <a:solidFill>
                            <a:srgbClr val="FFFFFF"/>
                          </a:solidFill>
                          <a:effectLst/>
                          <a:highlight>
                            <a:srgbClr val="7F7F7F"/>
                          </a:highlight>
                          <a:latin typeface="Arial" panose="020B0604020202020204" pitchFamily="34" charset="0"/>
                          <a:cs typeface="Arial" panose="020B0604020202020204" pitchFamily="34" charset="0"/>
                        </a:rPr>
                        <a:t>Obstetricia</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solidFill>
                      <a:srgbClr val="7F7F7F"/>
                    </a:solidFill>
                  </a:tcPr>
                </a:tc>
                <a:tc>
                  <a:txBody>
                    <a:bodyPr/>
                    <a:lstStyle/>
                    <a:p>
                      <a:pPr algn="ctr"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5 días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7.4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6.0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6.4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5.1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5.9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4.4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3.1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2.5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 xmlns:a16="http://schemas.microsoft.com/office/drawing/2014/main" val="3678556800"/>
                  </a:ext>
                </a:extLst>
              </a:tr>
              <a:tr h="261197">
                <a:tc>
                  <a:txBody>
                    <a:bodyPr/>
                    <a:lstStyle/>
                    <a:p>
                      <a:pPr algn="ctr" fontAlgn="ctr"/>
                      <a:r>
                        <a:rPr lang="es-MX" sz="1200" b="0" i="0" u="none" strike="noStrike">
                          <a:solidFill>
                            <a:srgbClr val="FFFFFF"/>
                          </a:solidFill>
                          <a:effectLst/>
                          <a:highlight>
                            <a:srgbClr val="7F7F7F"/>
                          </a:highlight>
                          <a:latin typeface="Arial" panose="020B0604020202020204" pitchFamily="34" charset="0"/>
                          <a:cs typeface="Arial" panose="020B0604020202020204" pitchFamily="34" charset="0"/>
                        </a:rPr>
                        <a:t>Odontología</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solidFill>
                      <a:srgbClr val="7F7F7F"/>
                    </a:solidFill>
                  </a:tcPr>
                </a:tc>
                <a:tc>
                  <a:txBody>
                    <a:bodyPr/>
                    <a:lstStyle/>
                    <a:p>
                      <a:pPr algn="ctr"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3 días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3.1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2.9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3.5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2.0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2.0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2.0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1.6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 xmlns:a16="http://schemas.microsoft.com/office/drawing/2014/main" val="3277287605"/>
                  </a:ext>
                </a:extLst>
              </a:tr>
              <a:tr h="261197">
                <a:tc>
                  <a:txBody>
                    <a:bodyPr/>
                    <a:lstStyle/>
                    <a:p>
                      <a:pPr algn="ctr" fontAlgn="ctr"/>
                      <a:r>
                        <a:rPr lang="es-MX" sz="1200" b="0" i="0" u="none" strike="noStrike">
                          <a:solidFill>
                            <a:srgbClr val="FFFFFF"/>
                          </a:solidFill>
                          <a:effectLst/>
                          <a:highlight>
                            <a:srgbClr val="7F7F7F"/>
                          </a:highlight>
                          <a:latin typeface="Arial" panose="020B0604020202020204" pitchFamily="34" charset="0"/>
                          <a:cs typeface="Arial" panose="020B0604020202020204" pitchFamily="34" charset="0"/>
                        </a:rPr>
                        <a:t>Medicina interna</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solidFill>
                      <a:srgbClr val="7F7F7F"/>
                    </a:solidFill>
                  </a:tcPr>
                </a:tc>
                <a:tc>
                  <a:txBody>
                    <a:bodyPr/>
                    <a:lstStyle/>
                    <a:p>
                      <a:pPr algn="ctr"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30 días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19.7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33.8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30.8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31.1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22.9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16.7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15.0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13.7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 xmlns:a16="http://schemas.microsoft.com/office/drawing/2014/main" val="2736753083"/>
                  </a:ext>
                </a:extLst>
              </a:tr>
              <a:tr h="261197">
                <a:tc>
                  <a:txBody>
                    <a:bodyPr/>
                    <a:lstStyle/>
                    <a:p>
                      <a:pPr algn="ctr" fontAlgn="ctr"/>
                      <a:r>
                        <a:rPr lang="es-MX" sz="1200" b="0" i="0" u="none" strike="noStrike">
                          <a:solidFill>
                            <a:srgbClr val="FFFFFF"/>
                          </a:solidFill>
                          <a:effectLst/>
                          <a:highlight>
                            <a:srgbClr val="7F7F7F"/>
                          </a:highlight>
                          <a:latin typeface="Arial" panose="020B0604020202020204" pitchFamily="34" charset="0"/>
                          <a:cs typeface="Arial" panose="020B0604020202020204" pitchFamily="34" charset="0"/>
                        </a:rPr>
                        <a:t>Pediatria</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solidFill>
                      <a:srgbClr val="7F7F7F"/>
                    </a:solidFill>
                  </a:tcPr>
                </a:tc>
                <a:tc>
                  <a:txBody>
                    <a:bodyPr/>
                    <a:lstStyle/>
                    <a:p>
                      <a:pPr algn="ctr"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5 días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2F2F2"/>
                    </a:solidFill>
                  </a:tcPr>
                </a:tc>
                <a:tc>
                  <a:txBody>
                    <a:bodyPr/>
                    <a:lstStyle/>
                    <a:p>
                      <a:pPr algn="l"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4.6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7.4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6.4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2F2F2"/>
                    </a:solidFill>
                  </a:tcPr>
                </a:tc>
                <a:tc>
                  <a:txBody>
                    <a:bodyPr/>
                    <a:lstStyle/>
                    <a:p>
                      <a:pPr algn="l"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5.7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6.6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2F2F2"/>
                    </a:solidFill>
                  </a:tcPr>
                </a:tc>
                <a:tc>
                  <a:txBody>
                    <a:bodyPr/>
                    <a:lstStyle/>
                    <a:p>
                      <a:pPr algn="l" rtl="0" fontAlgn="ctr"/>
                      <a:r>
                        <a:rPr lang="es-MX" sz="1200" b="0" i="0" u="none" strike="noStrike">
                          <a:solidFill>
                            <a:srgbClr val="000000"/>
                          </a:solidFill>
                          <a:effectLst/>
                          <a:highlight>
                            <a:srgbClr val="F2F2F2"/>
                          </a:highlight>
                          <a:latin typeface="Arial" panose="020B0604020202020204" pitchFamily="34" charset="0"/>
                          <a:cs typeface="Arial" panose="020B0604020202020204" pitchFamily="34" charset="0"/>
                        </a:rPr>
                        <a:t>            5.5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3.5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2F2F2"/>
                    </a:solidFill>
                  </a:tcPr>
                </a:tc>
                <a:tc>
                  <a:txBody>
                    <a:bodyPr/>
                    <a:lstStyle/>
                    <a:p>
                      <a:pPr algn="l" rtl="0" fontAlgn="ctr"/>
                      <a:r>
                        <a:rPr lang="es-MX" sz="1200" b="0" i="0" u="none" strike="noStrike" dirty="0">
                          <a:solidFill>
                            <a:srgbClr val="000000"/>
                          </a:solidFill>
                          <a:effectLst/>
                          <a:highlight>
                            <a:srgbClr val="F2F2F2"/>
                          </a:highlight>
                          <a:latin typeface="Arial" panose="020B0604020202020204" pitchFamily="34" charset="0"/>
                          <a:cs typeface="Arial" panose="020B0604020202020204" pitchFamily="34" charset="0"/>
                        </a:rPr>
                        <a:t>          2.6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2F2F2"/>
                    </a:solidFill>
                  </a:tcPr>
                </a:tc>
                <a:extLst>
                  <a:ext uri="{0D108BD9-81ED-4DB2-BD59-A6C34878D82A}">
                    <a16:rowId xmlns="" xmlns:a16="http://schemas.microsoft.com/office/drawing/2014/main" val="2774206534"/>
                  </a:ext>
                </a:extLst>
              </a:tr>
            </a:tbl>
          </a:graphicData>
        </a:graphic>
      </p:graphicFrame>
      <p:sp>
        <p:nvSpPr>
          <p:cNvPr id="18" name="CuadroTexto 17">
            <a:extLst>
              <a:ext uri="{FF2B5EF4-FFF2-40B4-BE49-F238E27FC236}">
                <a16:creationId xmlns="" xmlns:a16="http://schemas.microsoft.com/office/drawing/2014/main" id="{129E7FC8-2811-390C-FE62-F4BCAF260DCA}"/>
              </a:ext>
            </a:extLst>
          </p:cNvPr>
          <p:cNvSpPr txBox="1"/>
          <p:nvPr/>
        </p:nvSpPr>
        <p:spPr>
          <a:xfrm>
            <a:off x="1917433" y="4097385"/>
            <a:ext cx="7696603" cy="1846788"/>
          </a:xfrm>
          <a:prstGeom prst="rect">
            <a:avLst/>
          </a:prstGeom>
          <a:noFill/>
        </p:spPr>
        <p:txBody>
          <a:bodyPr wrap="square" rtlCol="0">
            <a:spAutoFit/>
          </a:bodyPr>
          <a:lstStyle/>
          <a:p>
            <a:pPr>
              <a:lnSpc>
                <a:spcPts val="1900"/>
              </a:lnSpc>
            </a:pPr>
            <a:r>
              <a:rPr lang="es-MX" sz="1200" dirty="0">
                <a:solidFill>
                  <a:prstClr val="black">
                    <a:lumMod val="50000"/>
                    <a:lumOff val="50000"/>
                  </a:prstClr>
                </a:solidFill>
                <a:latin typeface="Poppins" panose="00000500000000000000" pitchFamily="2" charset="0"/>
                <a:cs typeface="Poppins" panose="00000500000000000000" pitchFamily="2" charset="0"/>
              </a:rPr>
              <a:t>Durante el 2023 se evidencia cumplimiento en la meta de oportunidad de la atención para el 100% de los servicios prestados en las IPS primarias, siendo los más destacados medicina general, obstetricia y pediatría ya que estos servicios durante el 2022 presentaban desviación.</a:t>
            </a:r>
          </a:p>
          <a:p>
            <a:pPr>
              <a:lnSpc>
                <a:spcPts val="1900"/>
              </a:lnSpc>
            </a:pPr>
            <a:endParaRPr lang="es-MX" sz="1200" dirty="0">
              <a:solidFill>
                <a:prstClr val="black">
                  <a:lumMod val="50000"/>
                  <a:lumOff val="50000"/>
                </a:prstClr>
              </a:solidFill>
              <a:latin typeface="Poppins" panose="00000500000000000000" pitchFamily="2" charset="0"/>
              <a:cs typeface="Poppins" panose="00000500000000000000" pitchFamily="2" charset="0"/>
            </a:endParaRPr>
          </a:p>
          <a:p>
            <a:pPr algn="just"/>
            <a:r>
              <a:rPr lang="es-ES" sz="1200" b="1" dirty="0">
                <a:solidFill>
                  <a:prstClr val="black">
                    <a:lumMod val="50000"/>
                    <a:lumOff val="50000"/>
                  </a:prstClr>
                </a:solidFill>
                <a:latin typeface="Poppins" panose="00000500000000000000" pitchFamily="2" charset="0"/>
                <a:cs typeface="Poppins" panose="00000500000000000000" pitchFamily="2" charset="0"/>
              </a:rPr>
              <a:t>Acciones implementadas:  </a:t>
            </a:r>
            <a:r>
              <a:rPr lang="es-CO" sz="1200" dirty="0">
                <a:solidFill>
                  <a:prstClr val="black">
                    <a:lumMod val="50000"/>
                    <a:lumOff val="50000"/>
                  </a:prstClr>
                </a:solidFill>
                <a:latin typeface="Poppins" panose="00000500000000000000" pitchFamily="2" charset="0"/>
                <a:cs typeface="Poppins" panose="00000500000000000000" pitchFamily="2" charset="0"/>
              </a:rPr>
              <a:t>seguimiento a la apertura de cupos necesarios por servicio según cálculo de frecuencias de uso,  aumento en horas de especialistas, ajuste en productividad del personal médico, recuperación de cupos.</a:t>
            </a:r>
            <a:endParaRPr lang="es-ES" sz="1200" dirty="0">
              <a:solidFill>
                <a:prstClr val="black">
                  <a:lumMod val="50000"/>
                  <a:lumOff val="50000"/>
                </a:prstClr>
              </a:solidFill>
              <a:latin typeface="Poppins" panose="00000500000000000000" pitchFamily="2" charset="0"/>
              <a:cs typeface="Poppins" panose="00000500000000000000" pitchFamily="2" charset="0"/>
            </a:endParaRPr>
          </a:p>
          <a:p>
            <a:pPr>
              <a:lnSpc>
                <a:spcPts val="1900"/>
              </a:lnSpc>
            </a:pPr>
            <a:endParaRPr lang="es-CO" sz="1200" dirty="0">
              <a:solidFill>
                <a:prstClr val="black">
                  <a:lumMod val="50000"/>
                  <a:lumOff val="50000"/>
                </a:prst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432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664E850F-7072-6C18-E779-0BF41A97593A}"/>
              </a:ext>
            </a:extLst>
          </p:cNvPr>
          <p:cNvSpPr txBox="1"/>
          <p:nvPr/>
        </p:nvSpPr>
        <p:spPr>
          <a:xfrm>
            <a:off x="545865" y="508534"/>
            <a:ext cx="3956861" cy="369332"/>
          </a:xfrm>
          <a:prstGeom prst="rect">
            <a:avLst/>
          </a:prstGeom>
          <a:noFill/>
        </p:spPr>
        <p:txBody>
          <a:bodyPr wrap="square" rtlCol="0">
            <a:spAutoFit/>
          </a:bodyPr>
          <a:lstStyle/>
          <a:p>
            <a:r>
              <a:rPr lang="es-ES" dirty="0">
                <a:solidFill>
                  <a:prstClr val="black">
                    <a:lumMod val="50000"/>
                    <a:lumOff val="50000"/>
                  </a:prstClr>
                </a:solidFill>
                <a:latin typeface="Poppins" panose="00000500000000000000" pitchFamily="2" charset="0"/>
                <a:cs typeface="Poppins" panose="00000500000000000000" pitchFamily="2" charset="0"/>
              </a:rPr>
              <a:t>Estado de </a:t>
            </a:r>
            <a:r>
              <a:rPr lang="es-ES" b="1" dirty="0">
                <a:solidFill>
                  <a:srgbClr val="A1C90E"/>
                </a:solidFill>
                <a:latin typeface="Poppins" panose="00000500000000000000" pitchFamily="2" charset="0"/>
                <a:cs typeface="Poppins" panose="00000500000000000000" pitchFamily="2" charset="0"/>
              </a:rPr>
              <a:t>Resultado</a:t>
            </a:r>
            <a:endParaRPr lang="en-US" b="1" dirty="0">
              <a:solidFill>
                <a:srgbClr val="A1C90E"/>
              </a:solidFill>
              <a:latin typeface="Poppins" panose="00000500000000000000" pitchFamily="2" charset="0"/>
              <a:cs typeface="Poppins" panose="00000500000000000000" pitchFamily="2" charset="0"/>
            </a:endParaRPr>
          </a:p>
        </p:txBody>
      </p:sp>
      <p:pic>
        <p:nvPicPr>
          <p:cNvPr id="52" name="Imagen 51" descr="Imagen que contiene Logotipo&#10;&#10;Descripción generada automáticamente">
            <a:extLst>
              <a:ext uri="{FF2B5EF4-FFF2-40B4-BE49-F238E27FC236}">
                <a16:creationId xmlns:a16="http://schemas.microsoft.com/office/drawing/2014/main" xmlns="" id="{187A3839-E849-5692-730B-C50966ECA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pic>
        <p:nvPicPr>
          <p:cNvPr id="4" name="Imagen 3">
            <a:extLst>
              <a:ext uri="{FF2B5EF4-FFF2-40B4-BE49-F238E27FC236}">
                <a16:creationId xmlns:a16="http://schemas.microsoft.com/office/drawing/2014/main" xmlns="" id="{BF3C41F9-1EAA-3E07-A3C1-B0597AD44201}"/>
              </a:ext>
            </a:extLst>
          </p:cNvPr>
          <p:cNvPicPr>
            <a:picLocks noChangeAspect="1"/>
          </p:cNvPicPr>
          <p:nvPr/>
        </p:nvPicPr>
        <p:blipFill>
          <a:blip r:embed="rId4"/>
          <a:stretch>
            <a:fillRect/>
          </a:stretch>
        </p:blipFill>
        <p:spPr>
          <a:xfrm>
            <a:off x="1451105" y="1144944"/>
            <a:ext cx="8972550" cy="5295900"/>
          </a:xfrm>
          <a:prstGeom prst="rect">
            <a:avLst/>
          </a:prstGeom>
        </p:spPr>
      </p:pic>
    </p:spTree>
    <p:extLst>
      <p:ext uri="{BB962C8B-B14F-4D97-AF65-F5344CB8AC3E}">
        <p14:creationId xmlns:p14="http://schemas.microsoft.com/office/powerpoint/2010/main" val="1483810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664E850F-7072-6C18-E779-0BF41A97593A}"/>
              </a:ext>
            </a:extLst>
          </p:cNvPr>
          <p:cNvSpPr txBox="1"/>
          <p:nvPr/>
        </p:nvSpPr>
        <p:spPr>
          <a:xfrm>
            <a:off x="545865" y="508534"/>
            <a:ext cx="3956861" cy="369332"/>
          </a:xfrm>
          <a:prstGeom prst="rect">
            <a:avLst/>
          </a:prstGeom>
          <a:noFill/>
        </p:spPr>
        <p:txBody>
          <a:bodyPr wrap="square" rtlCol="0">
            <a:spAutoFit/>
          </a:bodyPr>
          <a:lstStyle/>
          <a:p>
            <a:r>
              <a:rPr lang="es-ES" dirty="0">
                <a:solidFill>
                  <a:prstClr val="black">
                    <a:lumMod val="50000"/>
                    <a:lumOff val="50000"/>
                  </a:prstClr>
                </a:solidFill>
                <a:latin typeface="Poppins" panose="00000500000000000000" pitchFamily="2" charset="0"/>
                <a:cs typeface="Poppins" panose="00000500000000000000" pitchFamily="2" charset="0"/>
              </a:rPr>
              <a:t>Estado de </a:t>
            </a:r>
            <a:r>
              <a:rPr lang="es-ES" b="1" dirty="0">
                <a:solidFill>
                  <a:srgbClr val="A1C90E"/>
                </a:solidFill>
                <a:latin typeface="Poppins" panose="00000500000000000000" pitchFamily="2" charset="0"/>
                <a:cs typeface="Poppins" panose="00000500000000000000" pitchFamily="2" charset="0"/>
              </a:rPr>
              <a:t>Situación financiera</a:t>
            </a:r>
            <a:endParaRPr lang="en-US" b="1" dirty="0">
              <a:solidFill>
                <a:srgbClr val="A1C90E"/>
              </a:solidFill>
              <a:latin typeface="Poppins" panose="00000500000000000000" pitchFamily="2" charset="0"/>
              <a:cs typeface="Poppins" panose="00000500000000000000" pitchFamily="2" charset="0"/>
            </a:endParaRPr>
          </a:p>
        </p:txBody>
      </p:sp>
      <p:pic>
        <p:nvPicPr>
          <p:cNvPr id="52" name="Imagen 51" descr="Imagen que contiene Logotipo&#10;&#10;Descripción generada automáticamente">
            <a:extLst>
              <a:ext uri="{FF2B5EF4-FFF2-40B4-BE49-F238E27FC236}">
                <a16:creationId xmlns:a16="http://schemas.microsoft.com/office/drawing/2014/main" xmlns="" id="{187A3839-E849-5692-730B-C50966ECA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pic>
        <p:nvPicPr>
          <p:cNvPr id="3" name="Imagen 2">
            <a:extLst>
              <a:ext uri="{FF2B5EF4-FFF2-40B4-BE49-F238E27FC236}">
                <a16:creationId xmlns:a16="http://schemas.microsoft.com/office/drawing/2014/main" xmlns="" id="{AF87CCE0-D6CE-7365-209C-B318718055A7}"/>
              </a:ext>
            </a:extLst>
          </p:cNvPr>
          <p:cNvPicPr>
            <a:picLocks noChangeAspect="1"/>
          </p:cNvPicPr>
          <p:nvPr/>
        </p:nvPicPr>
        <p:blipFill>
          <a:blip r:embed="rId4"/>
          <a:stretch>
            <a:fillRect/>
          </a:stretch>
        </p:blipFill>
        <p:spPr>
          <a:xfrm>
            <a:off x="2524295" y="1741347"/>
            <a:ext cx="7241165" cy="4008289"/>
          </a:xfrm>
          <a:prstGeom prst="rect">
            <a:avLst/>
          </a:prstGeom>
        </p:spPr>
      </p:pic>
    </p:spTree>
    <p:extLst>
      <p:ext uri="{BB962C8B-B14F-4D97-AF65-F5344CB8AC3E}">
        <p14:creationId xmlns:p14="http://schemas.microsoft.com/office/powerpoint/2010/main" val="1403237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664E850F-7072-6C18-E779-0BF41A97593A}"/>
              </a:ext>
            </a:extLst>
          </p:cNvPr>
          <p:cNvSpPr txBox="1"/>
          <p:nvPr/>
        </p:nvSpPr>
        <p:spPr>
          <a:xfrm>
            <a:off x="545865" y="508534"/>
            <a:ext cx="3956861" cy="369332"/>
          </a:xfrm>
          <a:prstGeom prst="rect">
            <a:avLst/>
          </a:prstGeom>
          <a:noFill/>
        </p:spPr>
        <p:txBody>
          <a:bodyPr wrap="square" rtlCol="0">
            <a:spAutoFit/>
          </a:bodyPr>
          <a:lstStyle/>
          <a:p>
            <a:r>
              <a:rPr lang="es-ES" dirty="0">
                <a:solidFill>
                  <a:prstClr val="black">
                    <a:lumMod val="50000"/>
                    <a:lumOff val="50000"/>
                  </a:prstClr>
                </a:solidFill>
                <a:latin typeface="Poppins" panose="00000500000000000000" pitchFamily="2" charset="0"/>
                <a:cs typeface="Poppins" panose="00000500000000000000" pitchFamily="2" charset="0"/>
              </a:rPr>
              <a:t>Estado de </a:t>
            </a:r>
            <a:r>
              <a:rPr lang="es-ES" b="1" dirty="0">
                <a:solidFill>
                  <a:srgbClr val="A1C90E"/>
                </a:solidFill>
                <a:latin typeface="Poppins" panose="00000500000000000000" pitchFamily="2" charset="0"/>
                <a:cs typeface="Poppins" panose="00000500000000000000" pitchFamily="2" charset="0"/>
              </a:rPr>
              <a:t>Situación financiera</a:t>
            </a:r>
            <a:endParaRPr lang="en-US" b="1" dirty="0">
              <a:solidFill>
                <a:srgbClr val="A1C90E"/>
              </a:solidFill>
              <a:latin typeface="Poppins" panose="00000500000000000000" pitchFamily="2" charset="0"/>
              <a:cs typeface="Poppins" panose="00000500000000000000" pitchFamily="2" charset="0"/>
            </a:endParaRPr>
          </a:p>
        </p:txBody>
      </p:sp>
      <p:pic>
        <p:nvPicPr>
          <p:cNvPr id="52" name="Imagen 51" descr="Imagen que contiene Logotipo&#10;&#10;Descripción generada automáticamente">
            <a:extLst>
              <a:ext uri="{FF2B5EF4-FFF2-40B4-BE49-F238E27FC236}">
                <a16:creationId xmlns:a16="http://schemas.microsoft.com/office/drawing/2014/main" xmlns="" id="{187A3839-E849-5692-730B-C50966ECA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pic>
        <p:nvPicPr>
          <p:cNvPr id="4" name="Imagen 3">
            <a:extLst>
              <a:ext uri="{FF2B5EF4-FFF2-40B4-BE49-F238E27FC236}">
                <a16:creationId xmlns:a16="http://schemas.microsoft.com/office/drawing/2014/main" xmlns="" id="{694F6F5F-E8AA-655A-6E58-46D9F78CB4B4}"/>
              </a:ext>
            </a:extLst>
          </p:cNvPr>
          <p:cNvPicPr>
            <a:picLocks noChangeAspect="1"/>
          </p:cNvPicPr>
          <p:nvPr/>
        </p:nvPicPr>
        <p:blipFill>
          <a:blip r:embed="rId4"/>
          <a:stretch>
            <a:fillRect/>
          </a:stretch>
        </p:blipFill>
        <p:spPr>
          <a:xfrm>
            <a:off x="2281597" y="1154571"/>
            <a:ext cx="6890538" cy="5471564"/>
          </a:xfrm>
          <a:prstGeom prst="rect">
            <a:avLst/>
          </a:prstGeom>
        </p:spPr>
      </p:pic>
    </p:spTree>
    <p:extLst>
      <p:ext uri="{BB962C8B-B14F-4D97-AF65-F5344CB8AC3E}">
        <p14:creationId xmlns:p14="http://schemas.microsoft.com/office/powerpoint/2010/main" val="2704214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Imagen que contiene Logotipo&#10;&#10;Descripción generada automáticamente">
            <a:extLst>
              <a:ext uri="{FF2B5EF4-FFF2-40B4-BE49-F238E27FC236}">
                <a16:creationId xmlns="" xmlns:a16="http://schemas.microsoft.com/office/drawing/2014/main" id="{999EB3EF-3457-1875-3FC1-D93E0C342978}"/>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48850" y="520700"/>
            <a:ext cx="2322950" cy="485098"/>
          </a:xfrm>
          <a:prstGeom prst="rect">
            <a:avLst/>
          </a:prstGeom>
        </p:spPr>
      </p:pic>
      <p:sp>
        <p:nvSpPr>
          <p:cNvPr id="5" name="CuadroTexto 4">
            <a:extLst>
              <a:ext uri="{FF2B5EF4-FFF2-40B4-BE49-F238E27FC236}">
                <a16:creationId xmlns="" xmlns:a16="http://schemas.microsoft.com/office/drawing/2014/main" id="{84D43BD3-E52B-A1C6-CE31-CAB93C1CB61C}"/>
              </a:ext>
            </a:extLst>
          </p:cNvPr>
          <p:cNvSpPr txBox="1"/>
          <p:nvPr/>
        </p:nvSpPr>
        <p:spPr>
          <a:xfrm>
            <a:off x="2971800" y="3074800"/>
            <a:ext cx="6494929" cy="1386790"/>
          </a:xfrm>
          <a:prstGeom prst="rect">
            <a:avLst/>
          </a:prstGeom>
          <a:noFill/>
        </p:spPr>
        <p:txBody>
          <a:bodyPr wrap="square" rtlCol="0">
            <a:spAutoFit/>
          </a:bodyPr>
          <a:lstStyle/>
          <a:p>
            <a:pPr algn="ctr">
              <a:lnSpc>
                <a:spcPts val="5000"/>
              </a:lnSpc>
            </a:pPr>
            <a:r>
              <a:rPr lang="es-ES" sz="4800" b="1" dirty="0" smtClean="0">
                <a:solidFill>
                  <a:schemeClr val="bg1"/>
                </a:solidFill>
                <a:latin typeface="Poppins" panose="00000500000000000000" pitchFamily="2" charset="0"/>
                <a:cs typeface="Poppins" panose="00000500000000000000" pitchFamily="2" charset="0"/>
              </a:rPr>
              <a:t>6. Satisfacción del Usuario</a:t>
            </a:r>
            <a:endParaRPr lang="en-US" sz="4800" b="1" dirty="0">
              <a:solidFill>
                <a:srgbClr val="006837"/>
              </a:solidFill>
              <a:latin typeface="Poppins" panose="00000500000000000000" pitchFamily="2" charset="0"/>
              <a:cs typeface="Poppins" panose="00000500000000000000" pitchFamily="2" charset="0"/>
            </a:endParaRPr>
          </a:p>
        </p:txBody>
      </p:sp>
      <p:grpSp>
        <p:nvGrpSpPr>
          <p:cNvPr id="16" name="Grupo 15">
            <a:extLst>
              <a:ext uri="{FF2B5EF4-FFF2-40B4-BE49-F238E27FC236}">
                <a16:creationId xmlns="" xmlns:a16="http://schemas.microsoft.com/office/drawing/2014/main" id="{DC8C98B6-8A51-56F2-1455-7F91925B80FC}"/>
              </a:ext>
            </a:extLst>
          </p:cNvPr>
          <p:cNvGrpSpPr/>
          <p:nvPr/>
        </p:nvGrpSpPr>
        <p:grpSpPr>
          <a:xfrm>
            <a:off x="226178" y="5634011"/>
            <a:ext cx="11739645" cy="965809"/>
            <a:chOff x="278200" y="5634011"/>
            <a:chExt cx="11739645" cy="965809"/>
          </a:xfrm>
        </p:grpSpPr>
        <p:pic>
          <p:nvPicPr>
            <p:cNvPr id="18" name="Imagen 17">
              <a:extLst>
                <a:ext uri="{FF2B5EF4-FFF2-40B4-BE49-F238E27FC236}">
                  <a16:creationId xmlns="" xmlns:a16="http://schemas.microsoft.com/office/drawing/2014/main" id="{201EF026-9D77-5105-CBE5-884772A7821B}"/>
                </a:ext>
              </a:extLst>
            </p:cNvPr>
            <p:cNvPicPr>
              <a:picLocks noChangeAspect="1"/>
            </p:cNvPicPr>
            <p:nvPr/>
          </p:nvPicPr>
          <p:blipFill>
            <a:blip r:embed="rId4" cstate="print">
              <a:alphaModFix/>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rot="16200000">
              <a:off x="11524299" y="6023512"/>
              <a:ext cx="883048" cy="104045"/>
            </a:xfrm>
            <a:prstGeom prst="rect">
              <a:avLst/>
            </a:prstGeom>
          </p:spPr>
        </p:pic>
        <p:pic>
          <p:nvPicPr>
            <p:cNvPr id="19" name="Imagen 18" descr="Forma&#10;&#10;Descripción generada automáticamente con confianza media">
              <a:extLst>
                <a:ext uri="{FF2B5EF4-FFF2-40B4-BE49-F238E27FC236}">
                  <a16:creationId xmlns="" xmlns:a16="http://schemas.microsoft.com/office/drawing/2014/main" id="{D654DEE9-BFAC-A23E-285F-F5CBFEF18E04}"/>
                </a:ext>
              </a:extLst>
            </p:cNvPr>
            <p:cNvPicPr>
              <a:picLocks noChangeAspect="1"/>
            </p:cNvPicPr>
            <p:nvPr/>
          </p:nvPicPr>
          <p:blipFill>
            <a:blip r:embed="rId6" cstate="print">
              <a:alphaModFix/>
              <a:lum bright="70000" contrast="-70000"/>
              <a:extLst>
                <a:ext uri="{28A0092B-C50C-407E-A947-70E740481C1C}">
                  <a14:useLocalDpi xmlns:a14="http://schemas.microsoft.com/office/drawing/2010/main" val="0"/>
                </a:ext>
              </a:extLst>
            </a:blip>
            <a:stretch>
              <a:fillRect/>
            </a:stretch>
          </p:blipFill>
          <p:spPr>
            <a:xfrm>
              <a:off x="278200" y="6434298"/>
              <a:ext cx="845345" cy="165522"/>
            </a:xfrm>
            <a:prstGeom prst="rect">
              <a:avLst/>
            </a:prstGeom>
          </p:spPr>
        </p:pic>
      </p:grpSp>
    </p:spTree>
    <p:extLst>
      <p:ext uri="{BB962C8B-B14F-4D97-AF65-F5344CB8AC3E}">
        <p14:creationId xmlns:p14="http://schemas.microsoft.com/office/powerpoint/2010/main" val="26211964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 xmlns:a16="http://schemas.microsoft.com/office/drawing/2014/main" id="{C33ED0D3-F20F-6214-ABAC-60D4347482B1}"/>
              </a:ext>
            </a:extLst>
          </p:cNvPr>
          <p:cNvSpPr/>
          <p:nvPr/>
        </p:nvSpPr>
        <p:spPr>
          <a:xfrm>
            <a:off x="4726363" y="0"/>
            <a:ext cx="7465637" cy="68580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p:cNvSpPr txBox="1"/>
          <p:nvPr/>
        </p:nvSpPr>
        <p:spPr>
          <a:xfrm>
            <a:off x="349624" y="3045717"/>
            <a:ext cx="4257275" cy="954107"/>
          </a:xfrm>
          <a:prstGeom prst="rect">
            <a:avLst/>
          </a:prstGeom>
          <a:noFill/>
          <a:ln>
            <a:noFill/>
          </a:ln>
        </p:spPr>
        <p:txBody>
          <a:bodyPr wrap="square" rtlCol="0">
            <a:spAutoFit/>
          </a:bodyPr>
          <a:lstStyle/>
          <a:p>
            <a:r>
              <a:rPr lang="es-ES" sz="2800" b="1" dirty="0">
                <a:solidFill>
                  <a:srgbClr val="A6D236"/>
                </a:solidFill>
                <a:latin typeface="Poppins" panose="00000500000000000000" pitchFamily="50" charset="0"/>
                <a:cs typeface="Poppins" panose="00000500000000000000" pitchFamily="50" charset="0"/>
              </a:rPr>
              <a:t>Comportamiento PQR </a:t>
            </a:r>
            <a:r>
              <a:rPr lang="es-ES" sz="2800" dirty="0" smtClean="0">
                <a:solidFill>
                  <a:schemeClr val="bg2">
                    <a:lumMod val="50000"/>
                  </a:schemeClr>
                </a:solidFill>
                <a:latin typeface="Poppins" panose="00000500000000000000" pitchFamily="50" charset="0"/>
                <a:cs typeface="Poppins" panose="00000500000000000000" pitchFamily="50" charset="0"/>
              </a:rPr>
              <a:t>2022 </a:t>
            </a:r>
            <a:r>
              <a:rPr lang="es-ES" sz="2800" dirty="0">
                <a:solidFill>
                  <a:schemeClr val="bg2">
                    <a:lumMod val="50000"/>
                  </a:schemeClr>
                </a:solidFill>
                <a:latin typeface="Poppins" panose="00000500000000000000" pitchFamily="50" charset="0"/>
                <a:cs typeface="Poppins" panose="00000500000000000000" pitchFamily="50" charset="0"/>
              </a:rPr>
              <a:t>-</a:t>
            </a:r>
            <a:r>
              <a:rPr lang="es-ES" sz="2800" dirty="0" smtClean="0">
                <a:solidFill>
                  <a:schemeClr val="bg2">
                    <a:lumMod val="50000"/>
                  </a:schemeClr>
                </a:solidFill>
                <a:latin typeface="Poppins" panose="00000500000000000000" pitchFamily="50" charset="0"/>
                <a:cs typeface="Poppins" panose="00000500000000000000" pitchFamily="50" charset="0"/>
              </a:rPr>
              <a:t>2023</a:t>
            </a:r>
            <a:endParaRPr lang="en-US" sz="3200" dirty="0">
              <a:solidFill>
                <a:schemeClr val="bg2">
                  <a:lumMod val="50000"/>
                </a:schemeClr>
              </a:solidFill>
              <a:latin typeface="Poppins" panose="00000500000000000000" pitchFamily="50" charset="0"/>
              <a:cs typeface="Poppins" panose="00000500000000000000" pitchFamily="50" charset="0"/>
            </a:endParaRPr>
          </a:p>
        </p:txBody>
      </p:sp>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5123287" y="896726"/>
            <a:ext cx="449979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i="0" u="none" strike="noStrike" kern="1200" cap="none" spc="0" normalizeH="0" baseline="0" noProof="0">
                <a:ln>
                  <a:noFill/>
                </a:ln>
                <a:solidFill>
                  <a:schemeClr val="bg2">
                    <a:lumMod val="50000"/>
                  </a:schemeClr>
                </a:solidFill>
                <a:effectLst/>
                <a:uLnTx/>
                <a:uFillTx/>
                <a:latin typeface="Poppins" panose="00000500000000000000" pitchFamily="50" charset="0"/>
                <a:cs typeface="Poppins" panose="00000500000000000000" pitchFamily="50" charset="0"/>
              </a:rPr>
              <a:t>Tasa PQR (por cada 10.000</a:t>
            </a:r>
            <a:r>
              <a:rPr kumimoji="0" lang="es-ES" sz="1200" i="0" u="none" strike="noStrike" kern="1200" cap="none" spc="0" normalizeH="0" noProof="0">
                <a:ln>
                  <a:noFill/>
                </a:ln>
                <a:solidFill>
                  <a:schemeClr val="bg2">
                    <a:lumMod val="50000"/>
                  </a:schemeClr>
                </a:solidFill>
                <a:effectLst/>
                <a:uLnTx/>
                <a:uFillTx/>
                <a:latin typeface="Poppins" panose="00000500000000000000" pitchFamily="50" charset="0"/>
                <a:cs typeface="Poppins" panose="00000500000000000000" pitchFamily="50" charset="0"/>
              </a:rPr>
              <a:t> afiliados)</a:t>
            </a:r>
            <a:endParaRPr kumimoji="0" lang="es-ES" sz="1200" i="0" u="none" strike="noStrike" kern="1200" cap="none" spc="0" normalizeH="0" baseline="0" noProof="0">
              <a:ln>
                <a:noFill/>
              </a:ln>
              <a:solidFill>
                <a:schemeClr val="bg2">
                  <a:lumMod val="50000"/>
                </a:schemeClr>
              </a:solidFill>
              <a:effectLst/>
              <a:uLnTx/>
              <a:uFillTx/>
              <a:latin typeface="Poppins" panose="00000500000000000000" pitchFamily="50" charset="0"/>
              <a:cs typeface="Poppins" panose="00000500000000000000" pitchFamily="50" charset="0"/>
            </a:endParaRPr>
          </a:p>
        </p:txBody>
      </p:sp>
      <p:grpSp>
        <p:nvGrpSpPr>
          <p:cNvPr id="8" name="Grupo 7"/>
          <p:cNvGrpSpPr/>
          <p:nvPr/>
        </p:nvGrpSpPr>
        <p:grpSpPr>
          <a:xfrm>
            <a:off x="10313119" y="631428"/>
            <a:ext cx="1398493" cy="648293"/>
            <a:chOff x="645460" y="2171237"/>
            <a:chExt cx="1398493" cy="648293"/>
          </a:xfrm>
        </p:grpSpPr>
        <p:sp>
          <p:nvSpPr>
            <p:cNvPr id="2" name="Rectángulo redondeado 1"/>
            <p:cNvSpPr/>
            <p:nvPr/>
          </p:nvSpPr>
          <p:spPr>
            <a:xfrm>
              <a:off x="645460" y="2171237"/>
              <a:ext cx="1398493" cy="648293"/>
            </a:xfrm>
            <a:prstGeom prst="roundRect">
              <a:avLst/>
            </a:prstGeom>
            <a:solidFill>
              <a:srgbClr val="A6D236"/>
            </a:solidFill>
            <a:ln>
              <a:solidFill>
                <a:srgbClr val="C7C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p:cNvSpPr txBox="1"/>
            <p:nvPr/>
          </p:nvSpPr>
          <p:spPr>
            <a:xfrm>
              <a:off x="961950" y="2319624"/>
              <a:ext cx="759274" cy="400110"/>
            </a:xfrm>
            <a:prstGeom prst="rect">
              <a:avLst/>
            </a:prstGeom>
            <a:noFill/>
          </p:spPr>
          <p:txBody>
            <a:bodyPr wrap="square" rtlCol="0">
              <a:spAutoFit/>
            </a:bodyPr>
            <a:lstStyle/>
            <a:p>
              <a:r>
                <a:rPr lang="es-ES" sz="2000" b="1" dirty="0" smtClean="0">
                  <a:solidFill>
                    <a:schemeClr val="bg2">
                      <a:lumMod val="50000"/>
                    </a:schemeClr>
                  </a:solidFill>
                  <a:latin typeface="Poppins ExtraBold" panose="00000900000000000000" pitchFamily="50" charset="0"/>
                  <a:cs typeface="Poppins ExtraBold" panose="00000900000000000000" pitchFamily="50" charset="0"/>
                </a:rPr>
                <a:t>2022</a:t>
              </a:r>
              <a:endParaRPr lang="es-CO" sz="2000" dirty="0"/>
            </a:p>
          </p:txBody>
        </p:sp>
      </p:grpSp>
      <p:grpSp>
        <p:nvGrpSpPr>
          <p:cNvPr id="14" name="Grupo 13"/>
          <p:cNvGrpSpPr/>
          <p:nvPr/>
        </p:nvGrpSpPr>
        <p:grpSpPr>
          <a:xfrm>
            <a:off x="10287785" y="3574439"/>
            <a:ext cx="1398493" cy="623936"/>
            <a:chOff x="645460" y="2171238"/>
            <a:chExt cx="1398493" cy="623936"/>
          </a:xfrm>
          <a:solidFill>
            <a:srgbClr val="0D5D2B"/>
          </a:solidFill>
        </p:grpSpPr>
        <p:sp>
          <p:nvSpPr>
            <p:cNvPr id="17" name="Rectángulo redondeado 16"/>
            <p:cNvSpPr/>
            <p:nvPr/>
          </p:nvSpPr>
          <p:spPr>
            <a:xfrm>
              <a:off x="645460" y="2171238"/>
              <a:ext cx="1398493" cy="623936"/>
            </a:xfrm>
            <a:prstGeom prst="roundRect">
              <a:avLst/>
            </a:prstGeom>
            <a:grpFill/>
            <a:ln>
              <a:solidFill>
                <a:srgbClr val="0D5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CuadroTexto 17"/>
            <p:cNvSpPr txBox="1"/>
            <p:nvPr/>
          </p:nvSpPr>
          <p:spPr>
            <a:xfrm>
              <a:off x="935056" y="2319624"/>
              <a:ext cx="869970" cy="400110"/>
            </a:xfrm>
            <a:prstGeom prst="rect">
              <a:avLst/>
            </a:prstGeom>
            <a:grpFill/>
            <a:ln>
              <a:solidFill>
                <a:srgbClr val="0D5D2B"/>
              </a:solidFill>
            </a:ln>
          </p:spPr>
          <p:txBody>
            <a:bodyPr wrap="square" rtlCol="0">
              <a:spAutoFit/>
            </a:bodyPr>
            <a:lstStyle/>
            <a:p>
              <a:r>
                <a:rPr lang="es-ES" sz="2000" b="1" dirty="0" smtClean="0">
                  <a:solidFill>
                    <a:schemeClr val="bg1"/>
                  </a:solidFill>
                  <a:latin typeface="Poppins ExtraBold" panose="00000900000000000000" pitchFamily="50" charset="0"/>
                  <a:cs typeface="Poppins ExtraBold" panose="00000900000000000000" pitchFamily="50" charset="0"/>
                </a:rPr>
                <a:t>2023</a:t>
              </a:r>
              <a:endParaRPr lang="es-CO" sz="2000" dirty="0">
                <a:solidFill>
                  <a:schemeClr val="bg1"/>
                </a:solidFill>
              </a:endParaRPr>
            </a:p>
          </p:txBody>
        </p:sp>
      </p:grpSp>
      <p:pic>
        <p:nvPicPr>
          <p:cNvPr id="7" name="Imagen 6">
            <a:extLst>
              <a:ext uri="{FF2B5EF4-FFF2-40B4-BE49-F238E27FC236}">
                <a16:creationId xmlns="" xmlns:a16="http://schemas.microsoft.com/office/drawing/2014/main" id="{1BAA6D71-69C3-7D04-E921-E427464AB343}"/>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1760260" y="4506415"/>
            <a:ext cx="183169" cy="1847087"/>
          </a:xfrm>
          <a:prstGeom prst="rect">
            <a:avLst/>
          </a:prstGeom>
        </p:spPr>
      </p:pic>
      <p:pic>
        <p:nvPicPr>
          <p:cNvPr id="10" name="Imagen 9">
            <a:extLst>
              <a:ext uri="{FF2B5EF4-FFF2-40B4-BE49-F238E27FC236}">
                <a16:creationId xmlns="" xmlns:a16="http://schemas.microsoft.com/office/drawing/2014/main" id="{F384EA70-1580-2325-0A63-C191C32ED35B}"/>
              </a:ext>
            </a:extLst>
          </p:cNvPr>
          <p:cNvPicPr>
            <a:picLocks noChangeAspect="1"/>
          </p:cNvPicPr>
          <p:nvPr/>
        </p:nvPicPr>
        <p:blipFill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t="21720" b="19052"/>
          <a:stretch/>
        </p:blipFill>
        <p:spPr>
          <a:xfrm>
            <a:off x="546236" y="663979"/>
            <a:ext cx="2342085" cy="422714"/>
          </a:xfrm>
          <a:prstGeom prst="rect">
            <a:avLst/>
          </a:prstGeom>
        </p:spPr>
      </p:pic>
      <p:graphicFrame>
        <p:nvGraphicFramePr>
          <p:cNvPr id="16" name="Gráfico 15"/>
          <p:cNvGraphicFramePr>
            <a:graphicFrameLocks/>
          </p:cNvGraphicFramePr>
          <p:nvPr>
            <p:extLst>
              <p:ext uri="{D42A27DB-BD31-4B8C-83A1-F6EECF244321}">
                <p14:modId xmlns:p14="http://schemas.microsoft.com/office/powerpoint/2010/main" val="1244530004"/>
              </p:ext>
            </p:extLst>
          </p:nvPr>
        </p:nvGraphicFramePr>
        <p:xfrm>
          <a:off x="5123286" y="1339397"/>
          <a:ext cx="6562991" cy="21299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Gráfico 20"/>
          <p:cNvGraphicFramePr>
            <a:graphicFrameLocks/>
          </p:cNvGraphicFramePr>
          <p:nvPr>
            <p:extLst>
              <p:ext uri="{D42A27DB-BD31-4B8C-83A1-F6EECF244321}">
                <p14:modId xmlns:p14="http://schemas.microsoft.com/office/powerpoint/2010/main" val="2988648771"/>
              </p:ext>
            </p:extLst>
          </p:nvPr>
        </p:nvGraphicFramePr>
        <p:xfrm>
          <a:off x="5123286" y="3998585"/>
          <a:ext cx="6636974" cy="264426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32455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 xmlns:a16="http://schemas.microsoft.com/office/drawing/2014/main" id="{C33ED0D3-F20F-6214-ABAC-60D4347482B1}"/>
              </a:ext>
            </a:extLst>
          </p:cNvPr>
          <p:cNvSpPr/>
          <p:nvPr/>
        </p:nvSpPr>
        <p:spPr>
          <a:xfrm>
            <a:off x="4726363" y="0"/>
            <a:ext cx="7465637" cy="68580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p:cNvSpPr txBox="1"/>
          <p:nvPr/>
        </p:nvSpPr>
        <p:spPr>
          <a:xfrm>
            <a:off x="349624" y="3045717"/>
            <a:ext cx="4257275" cy="954107"/>
          </a:xfrm>
          <a:prstGeom prst="rect">
            <a:avLst/>
          </a:prstGeom>
          <a:noFill/>
          <a:ln>
            <a:noFill/>
          </a:ln>
        </p:spPr>
        <p:txBody>
          <a:bodyPr wrap="square" rtlCol="0">
            <a:spAutoFit/>
          </a:bodyPr>
          <a:lstStyle/>
          <a:p>
            <a:r>
              <a:rPr lang="es-ES" sz="2800" b="1" dirty="0" smtClean="0">
                <a:solidFill>
                  <a:srgbClr val="A6D236"/>
                </a:solidFill>
                <a:latin typeface="Poppins" panose="00000500000000000000" pitchFamily="50" charset="0"/>
                <a:cs typeface="Poppins" panose="00000500000000000000" pitchFamily="50" charset="0"/>
              </a:rPr>
              <a:t>Ranking </a:t>
            </a:r>
            <a:r>
              <a:rPr lang="es-ES" sz="2800" b="1" dirty="0" err="1" smtClean="0">
                <a:solidFill>
                  <a:srgbClr val="A6D236"/>
                </a:solidFill>
                <a:latin typeface="Poppins" panose="00000500000000000000" pitchFamily="50" charset="0"/>
                <a:cs typeface="Poppins" panose="00000500000000000000" pitchFamily="50" charset="0"/>
              </a:rPr>
              <a:t>Supersalud</a:t>
            </a:r>
            <a:r>
              <a:rPr lang="es-ES" sz="2800" b="1" dirty="0" smtClean="0">
                <a:solidFill>
                  <a:srgbClr val="A6D236"/>
                </a:solidFill>
                <a:latin typeface="Poppins" panose="00000500000000000000" pitchFamily="50" charset="0"/>
                <a:cs typeface="Poppins" panose="00000500000000000000" pitchFamily="50" charset="0"/>
              </a:rPr>
              <a:t> </a:t>
            </a:r>
            <a:r>
              <a:rPr lang="es-ES" sz="2800" dirty="0" smtClean="0">
                <a:solidFill>
                  <a:schemeClr val="bg2">
                    <a:lumMod val="50000"/>
                  </a:schemeClr>
                </a:solidFill>
                <a:latin typeface="Poppins" panose="00000500000000000000" pitchFamily="50" charset="0"/>
                <a:cs typeface="Poppins" panose="00000500000000000000" pitchFamily="50" charset="0"/>
              </a:rPr>
              <a:t>2023</a:t>
            </a:r>
            <a:endParaRPr lang="en-US" sz="3200" dirty="0">
              <a:solidFill>
                <a:schemeClr val="bg2">
                  <a:lumMod val="50000"/>
                </a:schemeClr>
              </a:solidFill>
              <a:latin typeface="Poppins" panose="00000500000000000000" pitchFamily="50" charset="0"/>
              <a:cs typeface="Poppins" panose="00000500000000000000" pitchFamily="50" charset="0"/>
            </a:endParaRPr>
          </a:p>
        </p:txBody>
      </p:sp>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5123287" y="896726"/>
            <a:ext cx="449979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i="0" u="none" strike="noStrike" kern="1200" cap="none" spc="0" normalizeH="0" baseline="0" noProof="0" dirty="0">
                <a:ln>
                  <a:noFill/>
                </a:ln>
                <a:solidFill>
                  <a:schemeClr val="bg2">
                    <a:lumMod val="50000"/>
                  </a:schemeClr>
                </a:solidFill>
                <a:effectLst/>
                <a:uLnTx/>
                <a:uFillTx/>
                <a:latin typeface="Poppins" panose="00000500000000000000" pitchFamily="50" charset="0"/>
                <a:cs typeface="Poppins" panose="00000500000000000000" pitchFamily="50" charset="0"/>
              </a:rPr>
              <a:t>Tasa PQR (por cada 10.000</a:t>
            </a:r>
            <a:r>
              <a:rPr kumimoji="0" lang="es-ES" sz="1200" i="0" u="none" strike="noStrike" kern="1200" cap="none" spc="0" normalizeH="0" noProof="0" dirty="0">
                <a:ln>
                  <a:noFill/>
                </a:ln>
                <a:solidFill>
                  <a:schemeClr val="bg2">
                    <a:lumMod val="50000"/>
                  </a:schemeClr>
                </a:solidFill>
                <a:effectLst/>
                <a:uLnTx/>
                <a:uFillTx/>
                <a:latin typeface="Poppins" panose="00000500000000000000" pitchFamily="50" charset="0"/>
                <a:cs typeface="Poppins" panose="00000500000000000000" pitchFamily="50" charset="0"/>
              </a:rPr>
              <a:t> afiliados)</a:t>
            </a:r>
            <a:endParaRPr kumimoji="0" lang="es-ES" sz="1200" i="0" u="none" strike="noStrike" kern="1200" cap="none" spc="0" normalizeH="0" baseline="0" noProof="0" dirty="0">
              <a:ln>
                <a:noFill/>
              </a:ln>
              <a:solidFill>
                <a:schemeClr val="bg2">
                  <a:lumMod val="50000"/>
                </a:schemeClr>
              </a:solidFill>
              <a:effectLst/>
              <a:uLnTx/>
              <a:uFillTx/>
              <a:latin typeface="Poppins" panose="00000500000000000000" pitchFamily="50" charset="0"/>
              <a:cs typeface="Poppins" panose="00000500000000000000" pitchFamily="50" charset="0"/>
            </a:endParaRPr>
          </a:p>
        </p:txBody>
      </p:sp>
      <p:pic>
        <p:nvPicPr>
          <p:cNvPr id="7" name="Imagen 6">
            <a:extLst>
              <a:ext uri="{FF2B5EF4-FFF2-40B4-BE49-F238E27FC236}">
                <a16:creationId xmlns="" xmlns:a16="http://schemas.microsoft.com/office/drawing/2014/main" id="{1BAA6D71-69C3-7D04-E921-E427464AB343}"/>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1760260" y="4506415"/>
            <a:ext cx="183169" cy="1847087"/>
          </a:xfrm>
          <a:prstGeom prst="rect">
            <a:avLst/>
          </a:prstGeom>
        </p:spPr>
      </p:pic>
      <p:pic>
        <p:nvPicPr>
          <p:cNvPr id="10" name="Imagen 9">
            <a:extLst>
              <a:ext uri="{FF2B5EF4-FFF2-40B4-BE49-F238E27FC236}">
                <a16:creationId xmlns="" xmlns:a16="http://schemas.microsoft.com/office/drawing/2014/main" id="{F384EA70-1580-2325-0A63-C191C32ED35B}"/>
              </a:ext>
            </a:extLst>
          </p:cNvPr>
          <p:cNvPicPr>
            <a:picLocks noChangeAspect="1"/>
          </p:cNvPicPr>
          <p:nvPr/>
        </p:nvPicPr>
        <p:blipFill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t="21720" b="19052"/>
          <a:stretch/>
        </p:blipFill>
        <p:spPr>
          <a:xfrm>
            <a:off x="546236" y="663979"/>
            <a:ext cx="2342085" cy="422714"/>
          </a:xfrm>
          <a:prstGeom prst="rect">
            <a:avLst/>
          </a:prstGeom>
        </p:spPr>
      </p:pic>
      <p:graphicFrame>
        <p:nvGraphicFramePr>
          <p:cNvPr id="19" name="Gráfico 18"/>
          <p:cNvGraphicFramePr>
            <a:graphicFrameLocks/>
          </p:cNvGraphicFramePr>
          <p:nvPr>
            <p:extLst>
              <p:ext uri="{D42A27DB-BD31-4B8C-83A1-F6EECF244321}">
                <p14:modId xmlns:p14="http://schemas.microsoft.com/office/powerpoint/2010/main" val="106187166"/>
              </p:ext>
            </p:extLst>
          </p:nvPr>
        </p:nvGraphicFramePr>
        <p:xfrm>
          <a:off x="5458286" y="2286000"/>
          <a:ext cx="5891032"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84814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6F285892-740B-310F-9195-112EF930D659}"/>
              </a:ext>
            </a:extLst>
          </p:cNvPr>
          <p:cNvSpPr/>
          <p:nvPr/>
        </p:nvSpPr>
        <p:spPr>
          <a:xfrm>
            <a:off x="6666271" y="0"/>
            <a:ext cx="5525729" cy="68580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p:cNvSpPr txBox="1"/>
          <p:nvPr/>
        </p:nvSpPr>
        <p:spPr>
          <a:xfrm>
            <a:off x="889347" y="2876796"/>
            <a:ext cx="4125104" cy="1384995"/>
          </a:xfrm>
          <a:prstGeom prst="rect">
            <a:avLst/>
          </a:prstGeom>
          <a:noFill/>
          <a:ln>
            <a:noFill/>
          </a:ln>
        </p:spPr>
        <p:txBody>
          <a:bodyPr wrap="square" rtlCol="0">
            <a:spAutoFit/>
          </a:bodyPr>
          <a:lstStyle/>
          <a:p>
            <a:r>
              <a:rPr lang="es-ES" sz="2800" b="1" dirty="0">
                <a:solidFill>
                  <a:srgbClr val="A6D236"/>
                </a:solidFill>
                <a:latin typeface="Poppins" panose="00000500000000000000" pitchFamily="50" charset="0"/>
                <a:cs typeface="Poppins" panose="00000500000000000000" pitchFamily="50" charset="0"/>
              </a:rPr>
              <a:t>Fallos de Tutelas a Favor de los Usuarios </a:t>
            </a:r>
            <a:r>
              <a:rPr lang="es-ES" sz="2800" dirty="0" smtClean="0">
                <a:solidFill>
                  <a:schemeClr val="bg2">
                    <a:lumMod val="50000"/>
                  </a:schemeClr>
                </a:solidFill>
                <a:latin typeface="Poppins" panose="00000500000000000000" pitchFamily="50" charset="0"/>
                <a:cs typeface="Poppins" panose="00000500000000000000" pitchFamily="50" charset="0"/>
              </a:rPr>
              <a:t>2023 </a:t>
            </a:r>
            <a:r>
              <a:rPr lang="es-ES" sz="2800" dirty="0">
                <a:solidFill>
                  <a:schemeClr val="bg2">
                    <a:lumMod val="50000"/>
                  </a:schemeClr>
                </a:solidFill>
                <a:latin typeface="Poppins" panose="00000500000000000000" pitchFamily="50" charset="0"/>
                <a:cs typeface="Poppins" panose="00000500000000000000" pitchFamily="50" charset="0"/>
              </a:rPr>
              <a:t>-</a:t>
            </a:r>
            <a:r>
              <a:rPr lang="es-ES" sz="2800" dirty="0" smtClean="0">
                <a:solidFill>
                  <a:schemeClr val="bg2">
                    <a:lumMod val="50000"/>
                  </a:schemeClr>
                </a:solidFill>
                <a:latin typeface="Poppins" panose="00000500000000000000" pitchFamily="50" charset="0"/>
                <a:cs typeface="Poppins" panose="00000500000000000000" pitchFamily="50" charset="0"/>
              </a:rPr>
              <a:t>2024</a:t>
            </a:r>
            <a:endParaRPr lang="en-US" sz="2800" dirty="0">
              <a:solidFill>
                <a:schemeClr val="bg2">
                  <a:lumMod val="50000"/>
                </a:schemeClr>
              </a:solidFill>
              <a:latin typeface="Poppins" panose="00000500000000000000" pitchFamily="50" charset="0"/>
              <a:cs typeface="Poppins" panose="00000500000000000000" pitchFamily="50" charset="0"/>
            </a:endParaRPr>
          </a:p>
        </p:txBody>
      </p:sp>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 xmlns:a16="http://schemas.microsoft.com/office/drawing/2014/main" id="{4C8DE9A4-2A9A-C312-2127-32E9A8F013CB}"/>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1760260" y="4506415"/>
            <a:ext cx="183169" cy="1847087"/>
          </a:xfrm>
          <a:prstGeom prst="rect">
            <a:avLst/>
          </a:prstGeom>
        </p:spPr>
      </p:pic>
      <p:pic>
        <p:nvPicPr>
          <p:cNvPr id="6" name="Imagen 5">
            <a:extLst>
              <a:ext uri="{FF2B5EF4-FFF2-40B4-BE49-F238E27FC236}">
                <a16:creationId xmlns="" xmlns:a16="http://schemas.microsoft.com/office/drawing/2014/main" id="{3D829B57-3964-6BB8-3445-B33DEAD5C0D6}"/>
              </a:ext>
            </a:extLst>
          </p:cNvPr>
          <p:cNvPicPr>
            <a:picLocks noChangeAspect="1"/>
          </p:cNvPicPr>
          <p:nvPr/>
        </p:nvPicPr>
        <p:blipFill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t="21720" b="19052"/>
          <a:stretch/>
        </p:blipFill>
        <p:spPr>
          <a:xfrm>
            <a:off x="546236" y="663979"/>
            <a:ext cx="2342085" cy="422714"/>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4251010509"/>
              </p:ext>
            </p:extLst>
          </p:nvPr>
        </p:nvGraphicFramePr>
        <p:xfrm>
          <a:off x="5002011" y="1624119"/>
          <a:ext cx="6509678" cy="3805839"/>
        </p:xfrm>
        <a:graphic>
          <a:graphicData uri="http://schemas.openxmlformats.org/drawingml/2006/table">
            <a:tbl>
              <a:tblPr firstRow="1" firstCol="1" bandRow="1"/>
              <a:tblGrid>
                <a:gridCol w="5466301"/>
                <a:gridCol w="545836"/>
                <a:gridCol w="497541"/>
              </a:tblGrid>
              <a:tr h="238502">
                <a:tc>
                  <a:txBody>
                    <a:bodyPr/>
                    <a:lstStyle/>
                    <a:p>
                      <a:pPr algn="ctr" fontAlgn="ctr"/>
                      <a:r>
                        <a:rPr lang="es-CO" sz="1400" b="1" i="0" u="none" strike="noStrike">
                          <a:solidFill>
                            <a:srgbClr val="FFFFFF"/>
                          </a:solidFill>
                          <a:effectLst/>
                          <a:latin typeface="Arial" panose="020B0604020202020204" pitchFamily="34" charset="0"/>
                        </a:rPr>
                        <a:t>Motivo o Pretensión</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D236"/>
                    </a:solidFill>
                  </a:tcPr>
                </a:tc>
                <a:tc>
                  <a:txBody>
                    <a:bodyPr/>
                    <a:lstStyle/>
                    <a:p>
                      <a:pPr algn="r" fontAlgn="ctr"/>
                      <a:r>
                        <a:rPr lang="es-CO" sz="1400" b="1" i="0" u="none" strike="noStrike">
                          <a:solidFill>
                            <a:srgbClr val="FFFFFF"/>
                          </a:solidFill>
                          <a:effectLst/>
                          <a:latin typeface="Arial" panose="020B0604020202020204" pitchFamily="34" charset="0"/>
                        </a:rPr>
                        <a:t>2023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D236"/>
                    </a:solidFill>
                  </a:tcPr>
                </a:tc>
                <a:tc>
                  <a:txBody>
                    <a:bodyPr/>
                    <a:lstStyle/>
                    <a:p>
                      <a:pPr algn="r" fontAlgn="ctr"/>
                      <a:r>
                        <a:rPr lang="es-CO" sz="1400" b="1" i="0" u="none" strike="noStrike">
                          <a:solidFill>
                            <a:srgbClr val="FFFFFF"/>
                          </a:solidFill>
                          <a:effectLst/>
                          <a:latin typeface="Arial" panose="020B0604020202020204" pitchFamily="34" charset="0"/>
                        </a:rPr>
                        <a:t>2024</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6D236"/>
                    </a:solidFill>
                  </a:tcPr>
                </a:tc>
              </a:tr>
              <a:tr h="238502">
                <a:tc>
                  <a:txBody>
                    <a:bodyPr/>
                    <a:lstStyle/>
                    <a:p>
                      <a:pPr algn="l" fontAlgn="ctr"/>
                      <a:r>
                        <a:rPr lang="es-CO" sz="1400" b="0" i="0" u="none" strike="noStrike">
                          <a:solidFill>
                            <a:srgbClr val="FFFFFF"/>
                          </a:solidFill>
                          <a:effectLst/>
                          <a:latin typeface="Arial" panose="020B0604020202020204" pitchFamily="34" charset="0"/>
                        </a:rPr>
                        <a:t>Prestaciones económicas</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573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126</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466811">
                <a:tc>
                  <a:txBody>
                    <a:bodyPr/>
                    <a:lstStyle/>
                    <a:p>
                      <a:pPr algn="l" fontAlgn="ctr"/>
                      <a:r>
                        <a:rPr lang="es-CO" sz="1400" b="0" i="0" u="none" strike="noStrike">
                          <a:solidFill>
                            <a:srgbClr val="FFFFFF"/>
                          </a:solidFill>
                          <a:effectLst/>
                          <a:latin typeface="Arial" panose="020B0604020202020204" pitchFamily="34" charset="0"/>
                        </a:rPr>
                        <a:t>Atención médica (valoración médica, cita con especialista, servicio de cuidador)</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227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45</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Tratamiento integral</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148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34</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Procedimientos PBS no PBS</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139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86</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Derecho de petición</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Elementos, insumos, No PBS (varios)</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Medicamentos</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Afiliación</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Exoneración de copagos</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Transporte</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Atención en IPS fuera de la red</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Tratamiento odontológico</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0" i="0" u="none" strike="noStrike">
                          <a:solidFill>
                            <a:srgbClr val="FFFFFF"/>
                          </a:solidFill>
                          <a:effectLst/>
                          <a:latin typeface="Arial" panose="020B0604020202020204" pitchFamily="34" charset="0"/>
                        </a:rPr>
                        <a:t>Fertilización Invitro</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08080"/>
                    </a:solidFill>
                  </a:tcPr>
                </a:tc>
                <a:tc>
                  <a:txBody>
                    <a:bodyPr/>
                    <a:lstStyle/>
                    <a:p>
                      <a:pPr algn="r" fontAlgn="ctr"/>
                      <a:r>
                        <a:rPr lang="es-CO" sz="14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es-CO" sz="14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238502">
                <a:tc>
                  <a:txBody>
                    <a:bodyPr/>
                    <a:lstStyle/>
                    <a:p>
                      <a:pPr algn="l" fontAlgn="ctr"/>
                      <a:r>
                        <a:rPr lang="es-CO" sz="1400" b="1" i="0" u="none" strike="noStrike">
                          <a:solidFill>
                            <a:srgbClr val="FFFFFF"/>
                          </a:solidFill>
                          <a:effectLst/>
                          <a:latin typeface="Arial" panose="020B0604020202020204" pitchFamily="34" charset="0"/>
                        </a:rPr>
                        <a:t>Total</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36"/>
                    </a:solidFill>
                  </a:tcPr>
                </a:tc>
                <a:tc>
                  <a:txBody>
                    <a:bodyPr/>
                    <a:lstStyle/>
                    <a:p>
                      <a:pPr algn="r" fontAlgn="ctr"/>
                      <a:r>
                        <a:rPr lang="es-CO" sz="1400" b="1" i="0" u="none" strike="noStrike">
                          <a:solidFill>
                            <a:srgbClr val="FFFFFF"/>
                          </a:solidFill>
                          <a:effectLst/>
                          <a:latin typeface="Arial" panose="020B0604020202020204" pitchFamily="34" charset="0"/>
                        </a:rPr>
                        <a:t>1362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36"/>
                    </a:solidFill>
                  </a:tcPr>
                </a:tc>
                <a:tc>
                  <a:txBody>
                    <a:bodyPr/>
                    <a:lstStyle/>
                    <a:p>
                      <a:pPr algn="r" fontAlgn="ctr"/>
                      <a:r>
                        <a:rPr lang="es-CO" sz="1400" b="1" i="0" u="none" strike="noStrike" dirty="0">
                          <a:solidFill>
                            <a:srgbClr val="FFFFFF"/>
                          </a:solidFill>
                          <a:effectLst/>
                          <a:latin typeface="Arial" panose="020B0604020202020204" pitchFamily="34" charset="0"/>
                        </a:rPr>
                        <a:t>359</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36"/>
                    </a:solidFill>
                  </a:tcPr>
                </a:tc>
              </a:tr>
            </a:tbl>
          </a:graphicData>
        </a:graphic>
      </p:graphicFrame>
    </p:spTree>
    <p:extLst>
      <p:ext uri="{BB962C8B-B14F-4D97-AF65-F5344CB8AC3E}">
        <p14:creationId xmlns:p14="http://schemas.microsoft.com/office/powerpoint/2010/main" val="305511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 xmlns:a16="http://schemas.microsoft.com/office/drawing/2014/main" id="{2E701048-54D9-96B6-6683-56860D6DC144}"/>
              </a:ext>
            </a:extLst>
          </p:cNvPr>
          <p:cNvSpPr/>
          <p:nvPr/>
        </p:nvSpPr>
        <p:spPr>
          <a:xfrm>
            <a:off x="5706157" y="0"/>
            <a:ext cx="6485843" cy="68580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Hexágono 11">
            <a:extLst>
              <a:ext uri="{FF2B5EF4-FFF2-40B4-BE49-F238E27FC236}">
                <a16:creationId xmlns="" xmlns:a16="http://schemas.microsoft.com/office/drawing/2014/main" id="{2C853D93-A344-B389-0F2F-FBBE0A7D78DA}"/>
              </a:ext>
            </a:extLst>
          </p:cNvPr>
          <p:cNvSpPr/>
          <p:nvPr/>
        </p:nvSpPr>
        <p:spPr>
          <a:xfrm rot="5400000">
            <a:off x="7132944" y="2007132"/>
            <a:ext cx="2941365" cy="2490369"/>
          </a:xfrm>
          <a:prstGeom prst="hexagon">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D5D2B"/>
              </a:solidFill>
            </a:endParaRPr>
          </a:p>
        </p:txBody>
      </p:sp>
      <p:sp>
        <p:nvSpPr>
          <p:cNvPr id="6" name="Hexágono 5"/>
          <p:cNvSpPr/>
          <p:nvPr/>
        </p:nvSpPr>
        <p:spPr>
          <a:xfrm rot="5400000">
            <a:off x="6842304" y="4140998"/>
            <a:ext cx="1794697" cy="1519517"/>
          </a:xfrm>
          <a:prstGeom prst="hexagon">
            <a:avLst/>
          </a:prstGeom>
          <a:solidFill>
            <a:srgbClr val="A6D23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Hexágono 21"/>
          <p:cNvSpPr/>
          <p:nvPr/>
        </p:nvSpPr>
        <p:spPr>
          <a:xfrm rot="5400000">
            <a:off x="5958410" y="2580752"/>
            <a:ext cx="1794697" cy="1519518"/>
          </a:xfrm>
          <a:prstGeom prst="hexagon">
            <a:avLst/>
          </a:prstGeom>
          <a:solidFill>
            <a:srgbClr val="0D5D2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D5D2B"/>
              </a:solidFill>
            </a:endParaRPr>
          </a:p>
        </p:txBody>
      </p:sp>
      <p:sp>
        <p:nvSpPr>
          <p:cNvPr id="23" name="Hexágono 22"/>
          <p:cNvSpPr/>
          <p:nvPr/>
        </p:nvSpPr>
        <p:spPr>
          <a:xfrm rot="5400000">
            <a:off x="9389320" y="2580752"/>
            <a:ext cx="1794697" cy="1519518"/>
          </a:xfrm>
          <a:prstGeom prst="hexagon">
            <a:avLst/>
          </a:prstGeom>
          <a:solidFill>
            <a:srgbClr val="0D5D2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D5D2B"/>
              </a:solidFill>
            </a:endParaRPr>
          </a:p>
        </p:txBody>
      </p:sp>
      <p:sp>
        <p:nvSpPr>
          <p:cNvPr id="24" name="Hexágono 23"/>
          <p:cNvSpPr/>
          <p:nvPr/>
        </p:nvSpPr>
        <p:spPr>
          <a:xfrm rot="5400000">
            <a:off x="8546211" y="4161361"/>
            <a:ext cx="1794697" cy="1519517"/>
          </a:xfrm>
          <a:prstGeom prst="hexagon">
            <a:avLst/>
          </a:prstGeom>
          <a:solidFill>
            <a:srgbClr val="A6D23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p:cNvSpPr txBox="1"/>
          <p:nvPr/>
        </p:nvSpPr>
        <p:spPr>
          <a:xfrm>
            <a:off x="1052644" y="2590436"/>
            <a:ext cx="3861366" cy="523220"/>
          </a:xfrm>
          <a:prstGeom prst="rect">
            <a:avLst/>
          </a:prstGeom>
          <a:noFill/>
          <a:ln>
            <a:noFill/>
          </a:ln>
        </p:spPr>
        <p:txBody>
          <a:bodyPr wrap="square" rtlCol="0">
            <a:spAutoFit/>
          </a:bodyPr>
          <a:lstStyle/>
          <a:p>
            <a:r>
              <a:rPr lang="es-ES" sz="2800" b="1">
                <a:solidFill>
                  <a:srgbClr val="A6D236"/>
                </a:solidFill>
                <a:latin typeface="Poppins" panose="00000500000000000000" pitchFamily="50" charset="0"/>
                <a:cs typeface="Poppins" panose="00000500000000000000" pitchFamily="50" charset="0"/>
              </a:rPr>
              <a:t>Participación Social</a:t>
            </a:r>
            <a:endParaRPr lang="en-US" sz="2800" b="1">
              <a:solidFill>
                <a:srgbClr val="A6D236"/>
              </a:solidFill>
              <a:latin typeface="Poppins" panose="00000500000000000000" pitchFamily="50" charset="0"/>
              <a:cs typeface="Poppins" panose="00000500000000000000" pitchFamily="50" charset="0"/>
            </a:endParaRPr>
          </a:p>
        </p:txBody>
      </p:sp>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7861311" y="2546443"/>
            <a:ext cx="1519520" cy="1400383"/>
          </a:xfrm>
          <a:prstGeom prst="rect">
            <a:avLst/>
          </a:prstGeom>
          <a:noFill/>
        </p:spPr>
        <p:txBody>
          <a:bodyPr wrap="square" rtlCol="0">
            <a:spAutoFit/>
          </a:bodyPr>
          <a:lstStyle/>
          <a:p>
            <a:pPr algn="ctr"/>
            <a:r>
              <a:rPr lang="es-ES" sz="1700">
                <a:solidFill>
                  <a:schemeClr val="bg2">
                    <a:lumMod val="50000"/>
                  </a:schemeClr>
                </a:solidFill>
                <a:latin typeface="Poppins Light" panose="00000400000000000000" pitchFamily="50" charset="0"/>
                <a:cs typeface="Poppins Light" panose="00000400000000000000" pitchFamily="50" charset="0"/>
              </a:rPr>
              <a:t>En las sesiones se abordaron los ejes temáticos:</a:t>
            </a:r>
            <a:endParaRPr lang="es-CO" sz="1700">
              <a:solidFill>
                <a:schemeClr val="bg2">
                  <a:lumMod val="50000"/>
                </a:schemeClr>
              </a:solidFill>
              <a:latin typeface="Poppins Light" panose="00000400000000000000" pitchFamily="50" charset="0"/>
              <a:cs typeface="Poppins Light" panose="00000400000000000000" pitchFamily="50" charset="0"/>
            </a:endParaRPr>
          </a:p>
        </p:txBody>
      </p:sp>
      <p:sp>
        <p:nvSpPr>
          <p:cNvPr id="7" name="CuadroTexto 6"/>
          <p:cNvSpPr txBox="1"/>
          <p:nvPr/>
        </p:nvSpPr>
        <p:spPr>
          <a:xfrm>
            <a:off x="7042790" y="4551787"/>
            <a:ext cx="1408821" cy="738664"/>
          </a:xfrm>
          <a:prstGeom prst="rect">
            <a:avLst/>
          </a:prstGeom>
          <a:noFill/>
        </p:spPr>
        <p:txBody>
          <a:bodyPr wrap="square" rtlCol="0">
            <a:spAutoFit/>
          </a:bodyPr>
          <a:lstStyle/>
          <a:p>
            <a:pPr algn="ctr"/>
            <a:r>
              <a:rPr lang="es-ES" sz="1400" dirty="0">
                <a:solidFill>
                  <a:schemeClr val="bg1"/>
                </a:solidFill>
                <a:latin typeface="Poppins Light" panose="00000400000000000000" pitchFamily="50" charset="0"/>
                <a:cs typeface="Poppins Light" panose="00000400000000000000" pitchFamily="50" charset="0"/>
              </a:rPr>
              <a:t>Política de Participación Social</a:t>
            </a:r>
            <a:endParaRPr lang="es-CO" sz="1400" dirty="0">
              <a:solidFill>
                <a:schemeClr val="bg1"/>
              </a:solidFill>
              <a:latin typeface="Poppins Light" panose="00000400000000000000" pitchFamily="50" charset="0"/>
              <a:cs typeface="Poppins Light" panose="00000400000000000000" pitchFamily="50" charset="0"/>
            </a:endParaRPr>
          </a:p>
        </p:txBody>
      </p:sp>
      <p:sp>
        <p:nvSpPr>
          <p:cNvPr id="14" name="CuadroTexto 13"/>
          <p:cNvSpPr txBox="1"/>
          <p:nvPr/>
        </p:nvSpPr>
        <p:spPr>
          <a:xfrm>
            <a:off x="6214401" y="3105128"/>
            <a:ext cx="1311088" cy="523220"/>
          </a:xfrm>
          <a:prstGeom prst="rect">
            <a:avLst/>
          </a:prstGeom>
          <a:noFill/>
        </p:spPr>
        <p:txBody>
          <a:bodyPr wrap="square" rtlCol="0">
            <a:spAutoFit/>
          </a:bodyPr>
          <a:lstStyle/>
          <a:p>
            <a:pPr algn="ctr"/>
            <a:r>
              <a:rPr lang="es-ES" sz="1400" dirty="0">
                <a:solidFill>
                  <a:schemeClr val="bg1"/>
                </a:solidFill>
                <a:latin typeface="Poppins Light" panose="00000400000000000000" pitchFamily="50" charset="0"/>
                <a:cs typeface="Poppins Light" panose="00000400000000000000" pitchFamily="50" charset="0"/>
              </a:rPr>
              <a:t>Protocolo de Atención</a:t>
            </a:r>
            <a:endParaRPr lang="es-CO" sz="1400" dirty="0">
              <a:solidFill>
                <a:schemeClr val="bg1"/>
              </a:solidFill>
              <a:latin typeface="Poppins Light" panose="00000400000000000000" pitchFamily="50" charset="0"/>
              <a:cs typeface="Poppins Light" panose="00000400000000000000" pitchFamily="50" charset="0"/>
            </a:endParaRPr>
          </a:p>
        </p:txBody>
      </p:sp>
      <p:sp>
        <p:nvSpPr>
          <p:cNvPr id="18" name="CuadroTexto 17"/>
          <p:cNvSpPr txBox="1"/>
          <p:nvPr/>
        </p:nvSpPr>
        <p:spPr>
          <a:xfrm>
            <a:off x="9611968" y="3078901"/>
            <a:ext cx="1349400" cy="523220"/>
          </a:xfrm>
          <a:prstGeom prst="rect">
            <a:avLst/>
          </a:prstGeom>
          <a:noFill/>
        </p:spPr>
        <p:txBody>
          <a:bodyPr wrap="square" rtlCol="0">
            <a:spAutoFit/>
          </a:bodyPr>
          <a:lstStyle/>
          <a:p>
            <a:pPr algn="ctr"/>
            <a:r>
              <a:rPr lang="es-ES" sz="1400" dirty="0" smtClean="0">
                <a:solidFill>
                  <a:schemeClr val="bg1"/>
                </a:solidFill>
                <a:latin typeface="Poppins Light" panose="00000400000000000000" pitchFamily="50" charset="0"/>
                <a:cs typeface="Poppins Light" panose="00000400000000000000" pitchFamily="50" charset="0"/>
              </a:rPr>
              <a:t>Canales de Comunicación</a:t>
            </a:r>
            <a:endParaRPr lang="es-CO" sz="1400" dirty="0">
              <a:solidFill>
                <a:schemeClr val="bg1"/>
              </a:solidFill>
              <a:latin typeface="Poppins Light" panose="00000400000000000000" pitchFamily="50" charset="0"/>
              <a:cs typeface="Poppins Light" panose="00000400000000000000" pitchFamily="50" charset="0"/>
            </a:endParaRPr>
          </a:p>
        </p:txBody>
      </p:sp>
      <p:sp>
        <p:nvSpPr>
          <p:cNvPr id="20" name="CuadroTexto 19"/>
          <p:cNvSpPr txBox="1"/>
          <p:nvPr/>
        </p:nvSpPr>
        <p:spPr>
          <a:xfrm>
            <a:off x="8807936" y="4736453"/>
            <a:ext cx="1292293" cy="523220"/>
          </a:xfrm>
          <a:prstGeom prst="rect">
            <a:avLst/>
          </a:prstGeom>
          <a:noFill/>
        </p:spPr>
        <p:txBody>
          <a:bodyPr wrap="square" rtlCol="0">
            <a:spAutoFit/>
          </a:bodyPr>
          <a:lstStyle/>
          <a:p>
            <a:pPr algn="ctr"/>
            <a:r>
              <a:rPr lang="es-ES" sz="1400" dirty="0" smtClean="0">
                <a:solidFill>
                  <a:schemeClr val="bg1"/>
                </a:solidFill>
                <a:latin typeface="Poppins Light" panose="00000400000000000000" pitchFamily="50" charset="0"/>
                <a:cs typeface="Poppins Light" panose="00000400000000000000" pitchFamily="50" charset="0"/>
              </a:rPr>
              <a:t>Prevención del Suicidio</a:t>
            </a:r>
            <a:endParaRPr lang="es-CO" sz="1400" dirty="0">
              <a:solidFill>
                <a:schemeClr val="bg1"/>
              </a:solidFill>
              <a:latin typeface="Poppins Light" panose="00000400000000000000" pitchFamily="50" charset="0"/>
              <a:cs typeface="Poppins Light" panose="00000400000000000000" pitchFamily="50" charset="0"/>
            </a:endParaRPr>
          </a:p>
        </p:txBody>
      </p:sp>
      <p:pic>
        <p:nvPicPr>
          <p:cNvPr id="8" name="Imagen 7">
            <a:extLst>
              <a:ext uri="{FF2B5EF4-FFF2-40B4-BE49-F238E27FC236}">
                <a16:creationId xmlns="" xmlns:a16="http://schemas.microsoft.com/office/drawing/2014/main" id="{85AB4D01-9DAF-DF9F-8013-66B3BB159A8A}"/>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1760260" y="4506415"/>
            <a:ext cx="183169" cy="1847087"/>
          </a:xfrm>
          <a:prstGeom prst="rect">
            <a:avLst/>
          </a:prstGeom>
        </p:spPr>
      </p:pic>
      <p:pic>
        <p:nvPicPr>
          <p:cNvPr id="9" name="Imagen 8">
            <a:extLst>
              <a:ext uri="{FF2B5EF4-FFF2-40B4-BE49-F238E27FC236}">
                <a16:creationId xmlns="" xmlns:a16="http://schemas.microsoft.com/office/drawing/2014/main" id="{E0B91556-BB29-3349-AB34-BF78220A67EC}"/>
              </a:ext>
            </a:extLst>
          </p:cNvPr>
          <p:cNvPicPr>
            <a:picLocks noChangeAspect="1"/>
          </p:cNvPicPr>
          <p:nvPr/>
        </p:nvPicPr>
        <p:blipFill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t="21720" b="19052"/>
          <a:stretch/>
        </p:blipFill>
        <p:spPr>
          <a:xfrm>
            <a:off x="715292" y="499062"/>
            <a:ext cx="2342085" cy="422714"/>
          </a:xfrm>
          <a:prstGeom prst="rect">
            <a:avLst/>
          </a:prstGeom>
        </p:spPr>
      </p:pic>
      <p:sp>
        <p:nvSpPr>
          <p:cNvPr id="10" name="CuadroTexto 9">
            <a:extLst>
              <a:ext uri="{FF2B5EF4-FFF2-40B4-BE49-F238E27FC236}">
                <a16:creationId xmlns="" xmlns:a16="http://schemas.microsoft.com/office/drawing/2014/main" id="{0C98B5B6-462B-7987-7138-DB32E105DD19}"/>
              </a:ext>
            </a:extLst>
          </p:cNvPr>
          <p:cNvSpPr txBox="1"/>
          <p:nvPr/>
        </p:nvSpPr>
        <p:spPr>
          <a:xfrm>
            <a:off x="1002890" y="3131680"/>
            <a:ext cx="4519599" cy="1477328"/>
          </a:xfrm>
          <a:prstGeom prst="rect">
            <a:avLst/>
          </a:prstGeom>
          <a:noFill/>
        </p:spPr>
        <p:txBody>
          <a:bodyPr wrap="square" rtlCol="0">
            <a:spAutoFit/>
          </a:bodyPr>
          <a:lstStyle/>
          <a:p>
            <a:pPr>
              <a:lnSpc>
                <a:spcPct val="150000"/>
              </a:lnSpc>
            </a:pPr>
            <a:r>
              <a:rPr lang="es-MX" sz="1500" dirty="0">
                <a:solidFill>
                  <a:schemeClr val="bg2">
                    <a:lumMod val="50000"/>
                  </a:schemeClr>
                </a:solidFill>
                <a:latin typeface="Poppins Light" panose="020B0604020202020204" charset="0"/>
                <a:cs typeface="Poppins Light" panose="020B0604020202020204" charset="0"/>
              </a:rPr>
              <a:t>Durante el año </a:t>
            </a:r>
            <a:r>
              <a:rPr lang="es-MX" sz="1500" dirty="0" smtClean="0">
                <a:solidFill>
                  <a:schemeClr val="bg2">
                    <a:lumMod val="50000"/>
                  </a:schemeClr>
                </a:solidFill>
                <a:latin typeface="Poppins Light" panose="020B0604020202020204" charset="0"/>
                <a:cs typeface="Poppins Light" panose="020B0604020202020204" charset="0"/>
              </a:rPr>
              <a:t>2023, </a:t>
            </a:r>
            <a:r>
              <a:rPr lang="es-MX" sz="1500" dirty="0">
                <a:solidFill>
                  <a:schemeClr val="bg2">
                    <a:lumMod val="50000"/>
                  </a:schemeClr>
                </a:solidFill>
                <a:latin typeface="Poppins Light" panose="020B0604020202020204" charset="0"/>
                <a:cs typeface="Poppins Light" panose="020B0604020202020204" charset="0"/>
              </a:rPr>
              <a:t>como parte del desarrollo de la Política de Participación Social se realizaron jornadas de capacitación dirigidas a las asociaciones de usuarios.</a:t>
            </a:r>
          </a:p>
        </p:txBody>
      </p:sp>
    </p:spTree>
    <p:extLst>
      <p:ext uri="{BB962C8B-B14F-4D97-AF65-F5344CB8AC3E}">
        <p14:creationId xmlns:p14="http://schemas.microsoft.com/office/powerpoint/2010/main" val="3879293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 xmlns:a16="http://schemas.microsoft.com/office/drawing/2014/main" id="{AAFA0FC9-93FC-3CB8-185C-AEFED3B15780}"/>
              </a:ext>
            </a:extLst>
          </p:cNvPr>
          <p:cNvSpPr/>
          <p:nvPr/>
        </p:nvSpPr>
        <p:spPr>
          <a:xfrm>
            <a:off x="6575652" y="0"/>
            <a:ext cx="5616348" cy="68580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p:cNvSpPr txBox="1"/>
          <p:nvPr/>
        </p:nvSpPr>
        <p:spPr>
          <a:xfrm>
            <a:off x="1114544" y="2227488"/>
            <a:ext cx="2969342" cy="584775"/>
          </a:xfrm>
          <a:prstGeom prst="rect">
            <a:avLst/>
          </a:prstGeom>
          <a:noFill/>
          <a:ln>
            <a:noFill/>
          </a:ln>
        </p:spPr>
        <p:txBody>
          <a:bodyPr wrap="square" rtlCol="0">
            <a:spAutoFit/>
          </a:bodyPr>
          <a:lstStyle/>
          <a:p>
            <a:pPr algn="ctr"/>
            <a:r>
              <a:rPr lang="es-ES" sz="3200" b="1">
                <a:solidFill>
                  <a:srgbClr val="A6D236"/>
                </a:solidFill>
                <a:latin typeface="Poppins" panose="00000500000000000000" pitchFamily="50" charset="0"/>
                <a:cs typeface="Poppins" panose="00000500000000000000" pitchFamily="50" charset="0"/>
              </a:rPr>
              <a:t>Satisfacción</a:t>
            </a:r>
            <a:endParaRPr lang="en-US" sz="3200" b="1">
              <a:solidFill>
                <a:srgbClr val="A6D236"/>
              </a:solidFill>
              <a:latin typeface="Poppins" panose="00000500000000000000" pitchFamily="50" charset="0"/>
              <a:cs typeface="Poppins" panose="00000500000000000000" pitchFamily="50" charset="0"/>
            </a:endParaRPr>
          </a:p>
        </p:txBody>
      </p:sp>
      <p:cxnSp>
        <p:nvCxnSpPr>
          <p:cNvPr id="3" name="Conector recto 2"/>
          <p:cNvCxnSpPr/>
          <p:nvPr/>
        </p:nvCxnSpPr>
        <p:spPr>
          <a:xfrm>
            <a:off x="761953" y="6353502"/>
            <a:ext cx="17536" cy="2328"/>
          </a:xfrm>
          <a:prstGeom prst="line">
            <a:avLst/>
          </a:prstGeom>
        </p:spPr>
        <p:style>
          <a:lnRef idx="1">
            <a:schemeClr val="accent1"/>
          </a:lnRef>
          <a:fillRef idx="0">
            <a:schemeClr val="accent1"/>
          </a:fillRef>
          <a:effectRef idx="0">
            <a:schemeClr val="accent1"/>
          </a:effectRef>
          <a:fontRef idx="minor">
            <a:schemeClr val="tx1"/>
          </a:fontRef>
        </p:style>
      </p:cxnSp>
      <p:sp>
        <p:nvSpPr>
          <p:cNvPr id="2" name="CuadroTexto 1"/>
          <p:cNvSpPr txBox="1"/>
          <p:nvPr/>
        </p:nvSpPr>
        <p:spPr>
          <a:xfrm>
            <a:off x="968189" y="2889248"/>
            <a:ext cx="4899230" cy="1477328"/>
          </a:xfrm>
          <a:prstGeom prst="rect">
            <a:avLst/>
          </a:prstGeom>
          <a:noFill/>
        </p:spPr>
        <p:txBody>
          <a:bodyPr wrap="square" rtlCol="0">
            <a:spAutoFit/>
          </a:bodyPr>
          <a:lstStyle/>
          <a:p>
            <a:pPr algn="just">
              <a:lnSpc>
                <a:spcPct val="150000"/>
              </a:lnSpc>
            </a:pPr>
            <a:r>
              <a:rPr lang="es-ES" sz="1500" dirty="0">
                <a:solidFill>
                  <a:schemeClr val="bg2">
                    <a:lumMod val="50000"/>
                  </a:schemeClr>
                </a:solidFill>
                <a:latin typeface="Poppins Light" panose="020B0604020202020204" charset="0"/>
                <a:cs typeface="Poppins Light" panose="020B0604020202020204" charset="0"/>
              </a:rPr>
              <a:t>Al cerrar el año </a:t>
            </a:r>
            <a:r>
              <a:rPr lang="es-ES" sz="1500" dirty="0" smtClean="0">
                <a:solidFill>
                  <a:schemeClr val="bg2">
                    <a:lumMod val="50000"/>
                  </a:schemeClr>
                </a:solidFill>
                <a:latin typeface="Poppins Light" panose="020B0604020202020204" charset="0"/>
                <a:cs typeface="Poppins Light" panose="020B0604020202020204" charset="0"/>
              </a:rPr>
              <a:t>2023 </a:t>
            </a:r>
            <a:r>
              <a:rPr lang="es-ES" sz="1500" dirty="0">
                <a:solidFill>
                  <a:schemeClr val="bg2">
                    <a:lumMod val="50000"/>
                  </a:schemeClr>
                </a:solidFill>
                <a:latin typeface="Poppins Light" panose="020B0604020202020204" charset="0"/>
                <a:cs typeface="Poppins Light" panose="020B0604020202020204" charset="0"/>
              </a:rPr>
              <a:t>se obtuvo un resultado de la encuesta de satisfacción del </a:t>
            </a:r>
            <a:r>
              <a:rPr lang="es-ES" sz="1500" dirty="0" smtClean="0">
                <a:solidFill>
                  <a:schemeClr val="bg2">
                    <a:lumMod val="50000"/>
                  </a:schemeClr>
                </a:solidFill>
                <a:latin typeface="Poppins Light" panose="020B0604020202020204" charset="0"/>
                <a:cs typeface="Poppins Light" panose="020B0604020202020204" charset="0"/>
              </a:rPr>
              <a:t>86% </a:t>
            </a:r>
            <a:r>
              <a:rPr lang="es-ES" sz="1500" dirty="0">
                <a:solidFill>
                  <a:schemeClr val="bg2">
                    <a:lumMod val="50000"/>
                  </a:schemeClr>
                </a:solidFill>
                <a:latin typeface="Poppins Light" panose="020B0604020202020204" charset="0"/>
                <a:cs typeface="Poppins Light" panose="020B0604020202020204" charset="0"/>
              </a:rPr>
              <a:t>presentando un incremento </a:t>
            </a:r>
            <a:r>
              <a:rPr lang="es-ES" sz="1500" dirty="0" smtClean="0">
                <a:solidFill>
                  <a:schemeClr val="bg2">
                    <a:lumMod val="50000"/>
                  </a:schemeClr>
                </a:solidFill>
                <a:latin typeface="Poppins Light" panose="020B0604020202020204" charset="0"/>
                <a:cs typeface="Poppins Light" panose="020B0604020202020204" charset="0"/>
              </a:rPr>
              <a:t>de 3,7 puntos porcentuales en </a:t>
            </a:r>
            <a:r>
              <a:rPr lang="es-ES" sz="1500" dirty="0">
                <a:solidFill>
                  <a:schemeClr val="bg2">
                    <a:lumMod val="50000"/>
                  </a:schemeClr>
                </a:solidFill>
                <a:latin typeface="Poppins Light" panose="020B0604020202020204" charset="0"/>
                <a:cs typeface="Poppins Light" panose="020B0604020202020204" charset="0"/>
              </a:rPr>
              <a:t>comparación con el año anterior.</a:t>
            </a:r>
            <a:endParaRPr lang="es-CO" sz="1500" dirty="0">
              <a:solidFill>
                <a:schemeClr val="bg2">
                  <a:lumMod val="50000"/>
                </a:schemeClr>
              </a:solidFill>
              <a:latin typeface="Poppins Light" panose="020B0604020202020204" charset="0"/>
              <a:cs typeface="Poppins Light" panose="020B0604020202020204" charset="0"/>
            </a:endParaRPr>
          </a:p>
        </p:txBody>
      </p:sp>
      <p:grpSp>
        <p:nvGrpSpPr>
          <p:cNvPr id="14" name="Grupo 13">
            <a:extLst>
              <a:ext uri="{FF2B5EF4-FFF2-40B4-BE49-F238E27FC236}">
                <a16:creationId xmlns="" xmlns:a16="http://schemas.microsoft.com/office/drawing/2014/main" id="{207CB331-E6EF-1258-8B62-FDBDF39C39DF}"/>
              </a:ext>
            </a:extLst>
          </p:cNvPr>
          <p:cNvGrpSpPr/>
          <p:nvPr/>
        </p:nvGrpSpPr>
        <p:grpSpPr>
          <a:xfrm>
            <a:off x="6222004" y="2069806"/>
            <a:ext cx="4939564" cy="2908221"/>
            <a:chOff x="2800379" y="1735975"/>
            <a:chExt cx="4939564" cy="2908221"/>
          </a:xfrm>
        </p:grpSpPr>
        <p:sp>
          <p:nvSpPr>
            <p:cNvPr id="8" name="Rectángulo redondeado 7"/>
            <p:cNvSpPr/>
            <p:nvPr/>
          </p:nvSpPr>
          <p:spPr>
            <a:xfrm>
              <a:off x="2800379" y="1735975"/>
              <a:ext cx="3615958" cy="1315396"/>
            </a:xfrm>
            <a:prstGeom prst="roundRect">
              <a:avLst>
                <a:gd name="adj" fmla="val 23625"/>
              </a:avLst>
            </a:prstGeom>
            <a:solidFill>
              <a:srgbClr val="A6D236"/>
            </a:solidFill>
            <a:ln>
              <a:solidFill>
                <a:srgbClr val="C7C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p:cNvSpPr txBox="1"/>
            <p:nvPr/>
          </p:nvSpPr>
          <p:spPr>
            <a:xfrm>
              <a:off x="3044485" y="2007243"/>
              <a:ext cx="2380131" cy="830997"/>
            </a:xfrm>
            <a:prstGeom prst="rect">
              <a:avLst/>
            </a:prstGeom>
            <a:noFill/>
          </p:spPr>
          <p:txBody>
            <a:bodyPr wrap="square" rtlCol="0">
              <a:spAutoFit/>
            </a:bodyPr>
            <a:lstStyle/>
            <a:p>
              <a:r>
                <a:rPr lang="es-ES" sz="2400" b="1" dirty="0">
                  <a:solidFill>
                    <a:schemeClr val="bg1"/>
                  </a:solidFill>
                  <a:latin typeface="Poppins" panose="00000500000000000000" pitchFamily="50" charset="0"/>
                  <a:cs typeface="Poppins" panose="00000500000000000000" pitchFamily="50" charset="0"/>
                </a:rPr>
                <a:t>Satisfacción General </a:t>
              </a:r>
              <a:r>
                <a:rPr lang="es-ES" sz="2400" dirty="0" smtClean="0">
                  <a:solidFill>
                    <a:schemeClr val="bg1"/>
                  </a:solidFill>
                  <a:latin typeface="Poppins" panose="00000500000000000000" pitchFamily="50" charset="0"/>
                  <a:cs typeface="Poppins" panose="00000500000000000000" pitchFamily="50" charset="0"/>
                </a:rPr>
                <a:t>2022</a:t>
              </a:r>
              <a:endParaRPr lang="es-CO" sz="2400" dirty="0">
                <a:solidFill>
                  <a:schemeClr val="bg1"/>
                </a:solidFill>
                <a:latin typeface="Poppins" panose="00000500000000000000" pitchFamily="50" charset="0"/>
                <a:cs typeface="Poppins" panose="00000500000000000000" pitchFamily="50" charset="0"/>
              </a:endParaRPr>
            </a:p>
          </p:txBody>
        </p:sp>
        <p:sp>
          <p:nvSpPr>
            <p:cNvPr id="10" name="Rectángulo redondeado 9"/>
            <p:cNvSpPr/>
            <p:nvPr/>
          </p:nvSpPr>
          <p:spPr>
            <a:xfrm>
              <a:off x="5580943" y="1846713"/>
              <a:ext cx="2159000" cy="1116536"/>
            </a:xfrm>
            <a:prstGeom prst="roundRect">
              <a:avLst>
                <a:gd name="adj" fmla="val 22831"/>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p:cNvSpPr txBox="1"/>
            <p:nvPr/>
          </p:nvSpPr>
          <p:spPr>
            <a:xfrm>
              <a:off x="5799830" y="2162008"/>
              <a:ext cx="1707777" cy="646331"/>
            </a:xfrm>
            <a:prstGeom prst="rect">
              <a:avLst/>
            </a:prstGeom>
            <a:noFill/>
          </p:spPr>
          <p:txBody>
            <a:bodyPr wrap="square" rtlCol="0">
              <a:spAutoFit/>
            </a:bodyPr>
            <a:lstStyle/>
            <a:p>
              <a:pPr algn="ctr"/>
              <a:r>
                <a:rPr lang="es-ES" sz="3600" b="1" dirty="0" smtClean="0">
                  <a:solidFill>
                    <a:schemeClr val="bg1"/>
                  </a:solidFill>
                  <a:latin typeface="Poppins" panose="00000500000000000000" pitchFamily="50" charset="0"/>
                  <a:cs typeface="Poppins" panose="00000500000000000000" pitchFamily="50" charset="0"/>
                </a:rPr>
                <a:t>82,3%</a:t>
              </a:r>
              <a:endParaRPr lang="es-CO" sz="3600" b="1" dirty="0">
                <a:solidFill>
                  <a:schemeClr val="bg1"/>
                </a:solidFill>
                <a:latin typeface="Poppins" panose="00000500000000000000" pitchFamily="50" charset="0"/>
                <a:cs typeface="Poppins" panose="00000500000000000000" pitchFamily="50" charset="0"/>
              </a:endParaRPr>
            </a:p>
          </p:txBody>
        </p:sp>
        <p:sp>
          <p:nvSpPr>
            <p:cNvPr id="6" name="Rectángulo redondeado 7">
              <a:extLst>
                <a:ext uri="{FF2B5EF4-FFF2-40B4-BE49-F238E27FC236}">
                  <a16:creationId xmlns="" xmlns:a16="http://schemas.microsoft.com/office/drawing/2014/main" id="{DC1EB45C-E0FE-CD44-F682-E005CCA2ED49}"/>
                </a:ext>
              </a:extLst>
            </p:cNvPr>
            <p:cNvSpPr/>
            <p:nvPr/>
          </p:nvSpPr>
          <p:spPr>
            <a:xfrm>
              <a:off x="2800379" y="3328800"/>
              <a:ext cx="3615958" cy="1315396"/>
            </a:xfrm>
            <a:prstGeom prst="roundRect">
              <a:avLst>
                <a:gd name="adj" fmla="val 23625"/>
              </a:avLst>
            </a:prstGeom>
            <a:solidFill>
              <a:srgbClr val="A6D236"/>
            </a:solidFill>
            <a:ln>
              <a:solidFill>
                <a:srgbClr val="C7C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 xmlns:a16="http://schemas.microsoft.com/office/drawing/2014/main" id="{8C77814F-F24E-E66A-C583-26CA423C31AE}"/>
                </a:ext>
              </a:extLst>
            </p:cNvPr>
            <p:cNvSpPr txBox="1"/>
            <p:nvPr/>
          </p:nvSpPr>
          <p:spPr>
            <a:xfrm>
              <a:off x="3044485" y="3600068"/>
              <a:ext cx="2398997" cy="830997"/>
            </a:xfrm>
            <a:prstGeom prst="rect">
              <a:avLst/>
            </a:prstGeom>
            <a:noFill/>
          </p:spPr>
          <p:txBody>
            <a:bodyPr wrap="square" rtlCol="0">
              <a:spAutoFit/>
            </a:bodyPr>
            <a:lstStyle/>
            <a:p>
              <a:r>
                <a:rPr lang="es-ES" sz="2400" b="1" dirty="0">
                  <a:solidFill>
                    <a:schemeClr val="bg1"/>
                  </a:solidFill>
                  <a:latin typeface="Poppins" panose="00000500000000000000" pitchFamily="50" charset="0"/>
                  <a:cs typeface="Poppins" panose="00000500000000000000" pitchFamily="50" charset="0"/>
                </a:rPr>
                <a:t>Satisfacción General </a:t>
              </a:r>
              <a:r>
                <a:rPr lang="es-ES" sz="2400" dirty="0" smtClean="0">
                  <a:solidFill>
                    <a:schemeClr val="bg1"/>
                  </a:solidFill>
                  <a:latin typeface="Poppins" panose="00000500000000000000" pitchFamily="50" charset="0"/>
                  <a:cs typeface="Poppins" panose="00000500000000000000" pitchFamily="50" charset="0"/>
                </a:rPr>
                <a:t>2023</a:t>
              </a:r>
              <a:endParaRPr lang="es-CO" sz="2400" dirty="0">
                <a:solidFill>
                  <a:schemeClr val="bg1"/>
                </a:solidFill>
                <a:latin typeface="Poppins" panose="00000500000000000000" pitchFamily="50" charset="0"/>
                <a:cs typeface="Poppins" panose="00000500000000000000" pitchFamily="50" charset="0"/>
              </a:endParaRPr>
            </a:p>
          </p:txBody>
        </p:sp>
        <p:sp>
          <p:nvSpPr>
            <p:cNvPr id="11" name="Rectángulo redondeado 9">
              <a:extLst>
                <a:ext uri="{FF2B5EF4-FFF2-40B4-BE49-F238E27FC236}">
                  <a16:creationId xmlns="" xmlns:a16="http://schemas.microsoft.com/office/drawing/2014/main" id="{B478BD94-8B45-CA2D-6B2C-93CDDEBB2E61}"/>
                </a:ext>
              </a:extLst>
            </p:cNvPr>
            <p:cNvSpPr/>
            <p:nvPr/>
          </p:nvSpPr>
          <p:spPr>
            <a:xfrm>
              <a:off x="5580943" y="3439538"/>
              <a:ext cx="2159000" cy="1116536"/>
            </a:xfrm>
            <a:prstGeom prst="roundRect">
              <a:avLst>
                <a:gd name="adj" fmla="val 22831"/>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 xmlns:a16="http://schemas.microsoft.com/office/drawing/2014/main" id="{7D488AAF-0978-359F-DA74-D2D1C3AC7E55}"/>
                </a:ext>
              </a:extLst>
            </p:cNvPr>
            <p:cNvSpPr txBox="1"/>
            <p:nvPr/>
          </p:nvSpPr>
          <p:spPr>
            <a:xfrm>
              <a:off x="5799830" y="3754833"/>
              <a:ext cx="1707777" cy="646331"/>
            </a:xfrm>
            <a:prstGeom prst="rect">
              <a:avLst/>
            </a:prstGeom>
            <a:noFill/>
          </p:spPr>
          <p:txBody>
            <a:bodyPr wrap="square" rtlCol="0">
              <a:spAutoFit/>
            </a:bodyPr>
            <a:lstStyle/>
            <a:p>
              <a:pPr algn="ctr"/>
              <a:r>
                <a:rPr lang="es-ES" sz="3600" b="1" dirty="0" smtClean="0">
                  <a:solidFill>
                    <a:schemeClr val="bg1"/>
                  </a:solidFill>
                  <a:latin typeface="Poppins" panose="00000500000000000000" pitchFamily="50" charset="0"/>
                  <a:cs typeface="Poppins" panose="00000500000000000000" pitchFamily="50" charset="0"/>
                </a:rPr>
                <a:t>86,0%</a:t>
              </a:r>
              <a:endParaRPr lang="es-ES" sz="3600" b="1" dirty="0">
                <a:solidFill>
                  <a:schemeClr val="bg1"/>
                </a:solidFill>
                <a:latin typeface="Poppins" panose="00000500000000000000" pitchFamily="50" charset="0"/>
                <a:cs typeface="Poppins" panose="00000500000000000000" pitchFamily="50" charset="0"/>
              </a:endParaRPr>
            </a:p>
          </p:txBody>
        </p:sp>
      </p:grpSp>
      <p:pic>
        <p:nvPicPr>
          <p:cNvPr id="17" name="Imagen 16">
            <a:extLst>
              <a:ext uri="{FF2B5EF4-FFF2-40B4-BE49-F238E27FC236}">
                <a16:creationId xmlns="" xmlns:a16="http://schemas.microsoft.com/office/drawing/2014/main" id="{2F97176C-6C84-C4ED-2E7D-FC2873D19C83}"/>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1760260" y="4506415"/>
            <a:ext cx="183169" cy="1847087"/>
          </a:xfrm>
          <a:prstGeom prst="rect">
            <a:avLst/>
          </a:prstGeom>
        </p:spPr>
      </p:pic>
      <p:pic>
        <p:nvPicPr>
          <p:cNvPr id="18" name="Imagen 17">
            <a:extLst>
              <a:ext uri="{FF2B5EF4-FFF2-40B4-BE49-F238E27FC236}">
                <a16:creationId xmlns="" xmlns:a16="http://schemas.microsoft.com/office/drawing/2014/main" id="{ED611C74-EF94-FA49-0420-6C36344B08AC}"/>
              </a:ext>
            </a:extLst>
          </p:cNvPr>
          <p:cNvPicPr>
            <a:picLocks noChangeAspect="1"/>
          </p:cNvPicPr>
          <p:nvPr/>
        </p:nvPicPr>
        <p:blipFill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t="21720" b="19052"/>
          <a:stretch/>
        </p:blipFill>
        <p:spPr>
          <a:xfrm>
            <a:off x="9208456" y="499062"/>
            <a:ext cx="2342085" cy="422714"/>
          </a:xfrm>
          <a:prstGeom prst="rect">
            <a:avLst/>
          </a:prstGeom>
        </p:spPr>
      </p:pic>
    </p:spTree>
    <p:extLst>
      <p:ext uri="{BB962C8B-B14F-4D97-AF65-F5344CB8AC3E}">
        <p14:creationId xmlns:p14="http://schemas.microsoft.com/office/powerpoint/2010/main" val="2446898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Imagen 20" descr="Imagen que contiene Logotipo&#10;&#10;Descripción generada automáticamente">
            <a:extLst>
              <a:ext uri="{FF2B5EF4-FFF2-40B4-BE49-F238E27FC236}">
                <a16:creationId xmlns="" xmlns:a16="http://schemas.microsoft.com/office/drawing/2014/main" id="{F549A0B8-089B-2559-8B09-5731EB2E0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03" y="2908642"/>
            <a:ext cx="4983594" cy="1040717"/>
          </a:xfrm>
          <a:prstGeom prst="rect">
            <a:avLst/>
          </a:prstGeom>
        </p:spPr>
      </p:pic>
    </p:spTree>
    <p:extLst>
      <p:ext uri="{BB962C8B-B14F-4D97-AF65-F5344CB8AC3E}">
        <p14:creationId xmlns:p14="http://schemas.microsoft.com/office/powerpoint/2010/main" val="1391013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descr="Imagen que contiene Logotipo&#10;&#10;Descripción generada automáticamente">
            <a:extLst>
              <a:ext uri="{FF2B5EF4-FFF2-40B4-BE49-F238E27FC236}">
                <a16:creationId xmlns="" xmlns:a16="http://schemas.microsoft.com/office/drawing/2014/main" id="{2D557520-4B36-E5E1-8E9F-64901C619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504" y="526168"/>
            <a:ext cx="2124629" cy="443684"/>
          </a:xfrm>
          <a:prstGeom prst="rect">
            <a:avLst/>
          </a:prstGeom>
        </p:spPr>
      </p:pic>
      <p:sp>
        <p:nvSpPr>
          <p:cNvPr id="2" name="CuadroTexto 3">
            <a:extLst>
              <a:ext uri="{FF2B5EF4-FFF2-40B4-BE49-F238E27FC236}">
                <a16:creationId xmlns="" xmlns:a16="http://schemas.microsoft.com/office/drawing/2014/main" id="{121429EB-3F90-2DEC-D6D0-6651A5F17D8F}"/>
              </a:ext>
            </a:extLst>
          </p:cNvPr>
          <p:cNvSpPr txBox="1"/>
          <p:nvPr/>
        </p:nvSpPr>
        <p:spPr>
          <a:xfrm>
            <a:off x="321433" y="352151"/>
            <a:ext cx="7656181" cy="830997"/>
          </a:xfrm>
          <a:prstGeom prst="rect">
            <a:avLst/>
          </a:prstGeom>
          <a:noFill/>
          <a:ln>
            <a:noFill/>
          </a:ln>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2400" b="1" dirty="0">
                <a:solidFill>
                  <a:prstClr val="black">
                    <a:lumMod val="50000"/>
                    <a:lumOff val="50000"/>
                  </a:prstClr>
                </a:solidFill>
                <a:latin typeface="Poppins" panose="00000500000000000000" pitchFamily="2" charset="0"/>
                <a:cs typeface="Poppins" panose="00000500000000000000" pitchFamily="2" charset="0"/>
              </a:rPr>
              <a:t>Suficiencia Red primaria</a:t>
            </a:r>
          </a:p>
          <a:p>
            <a:pPr>
              <a:defRPr/>
            </a:pPr>
            <a:r>
              <a:rPr lang="es-ES" sz="2400" b="1" dirty="0">
                <a:solidFill>
                  <a:srgbClr val="A1C90E"/>
                </a:solidFill>
                <a:latin typeface="Poppins" panose="00000500000000000000" pitchFamily="2" charset="0"/>
                <a:cs typeface="Poppins" panose="00000500000000000000" pitchFamily="2" charset="0"/>
              </a:rPr>
              <a:t>2023</a:t>
            </a:r>
          </a:p>
        </p:txBody>
      </p:sp>
      <p:sp>
        <p:nvSpPr>
          <p:cNvPr id="10" name="CuadroTexto 7">
            <a:extLst>
              <a:ext uri="{FF2B5EF4-FFF2-40B4-BE49-F238E27FC236}">
                <a16:creationId xmlns="" xmlns:a16="http://schemas.microsoft.com/office/drawing/2014/main" id="{9D23EF6C-8F3E-266D-F2E0-AA9F9B63CDC4}"/>
              </a:ext>
            </a:extLst>
          </p:cNvPr>
          <p:cNvSpPr txBox="1"/>
          <p:nvPr/>
        </p:nvSpPr>
        <p:spPr>
          <a:xfrm>
            <a:off x="537252" y="6499706"/>
            <a:ext cx="4149524" cy="200055"/>
          </a:xfrm>
          <a:prstGeom prst="rect">
            <a:avLst/>
          </a:prstGeom>
          <a:noFill/>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0555" algn="ctr">
              <a:defRPr/>
            </a:pPr>
            <a:r>
              <a:rPr lang="es-CO" sz="700" dirty="0">
                <a:solidFill>
                  <a:srgbClr val="E7E6E6">
                    <a:lumMod val="50000"/>
                  </a:srgbClr>
                </a:solidFill>
                <a:latin typeface="Poppins" panose="00000500000000000000" pitchFamily="2" charset="0"/>
                <a:ea typeface="Calibri" panose="020F0502020204030204" pitchFamily="34" charset="0"/>
                <a:cs typeface="Poppins" panose="00000500000000000000" pitchFamily="2" charset="0"/>
              </a:rPr>
              <a:t>Fuente: Reporte Suficiencia de red– Gestión de la información EPS</a:t>
            </a:r>
            <a:endParaRPr lang="en-US" sz="700" dirty="0">
              <a:solidFill>
                <a:srgbClr val="E7E6E6">
                  <a:lumMod val="50000"/>
                </a:srgbClr>
              </a:solidFill>
              <a:latin typeface="Poppins" panose="00000500000000000000" pitchFamily="2" charset="0"/>
              <a:ea typeface="Calibri" panose="020F0502020204030204" pitchFamily="34" charset="0"/>
              <a:cs typeface="Poppins" panose="00000500000000000000" pitchFamily="2" charset="0"/>
            </a:endParaRPr>
          </a:p>
        </p:txBody>
      </p:sp>
      <p:graphicFrame>
        <p:nvGraphicFramePr>
          <p:cNvPr id="3" name="Tabla 2">
            <a:extLst>
              <a:ext uri="{FF2B5EF4-FFF2-40B4-BE49-F238E27FC236}">
                <a16:creationId xmlns="" xmlns:a16="http://schemas.microsoft.com/office/drawing/2014/main" id="{8DE6931A-8D58-3185-F217-61DA1D7E94C1}"/>
              </a:ext>
            </a:extLst>
          </p:cNvPr>
          <p:cNvGraphicFramePr>
            <a:graphicFrameLocks noGrp="1"/>
          </p:cNvGraphicFramePr>
          <p:nvPr>
            <p:extLst/>
          </p:nvPr>
        </p:nvGraphicFramePr>
        <p:xfrm>
          <a:off x="971871" y="1199243"/>
          <a:ext cx="10014179" cy="2898142"/>
        </p:xfrm>
        <a:graphic>
          <a:graphicData uri="http://schemas.openxmlformats.org/drawingml/2006/table">
            <a:tbl>
              <a:tblPr/>
              <a:tblGrid>
                <a:gridCol w="1330468">
                  <a:extLst>
                    <a:ext uri="{9D8B030D-6E8A-4147-A177-3AD203B41FA5}">
                      <a16:colId xmlns="" xmlns:a16="http://schemas.microsoft.com/office/drawing/2014/main" val="966182495"/>
                    </a:ext>
                  </a:extLst>
                </a:gridCol>
                <a:gridCol w="793939">
                  <a:extLst>
                    <a:ext uri="{9D8B030D-6E8A-4147-A177-3AD203B41FA5}">
                      <a16:colId xmlns="" xmlns:a16="http://schemas.microsoft.com/office/drawing/2014/main" val="2936259847"/>
                    </a:ext>
                  </a:extLst>
                </a:gridCol>
                <a:gridCol w="756723">
                  <a:extLst>
                    <a:ext uri="{9D8B030D-6E8A-4147-A177-3AD203B41FA5}">
                      <a16:colId xmlns="" xmlns:a16="http://schemas.microsoft.com/office/drawing/2014/main" val="350346461"/>
                    </a:ext>
                  </a:extLst>
                </a:gridCol>
                <a:gridCol w="731913">
                  <a:extLst>
                    <a:ext uri="{9D8B030D-6E8A-4147-A177-3AD203B41FA5}">
                      <a16:colId xmlns="" xmlns:a16="http://schemas.microsoft.com/office/drawing/2014/main" val="3215701969"/>
                    </a:ext>
                  </a:extLst>
                </a:gridCol>
                <a:gridCol w="731913">
                  <a:extLst>
                    <a:ext uri="{9D8B030D-6E8A-4147-A177-3AD203B41FA5}">
                      <a16:colId xmlns="" xmlns:a16="http://schemas.microsoft.com/office/drawing/2014/main" val="148323496"/>
                    </a:ext>
                  </a:extLst>
                </a:gridCol>
                <a:gridCol w="731913">
                  <a:extLst>
                    <a:ext uri="{9D8B030D-6E8A-4147-A177-3AD203B41FA5}">
                      <a16:colId xmlns="" xmlns:a16="http://schemas.microsoft.com/office/drawing/2014/main" val="1778650371"/>
                    </a:ext>
                  </a:extLst>
                </a:gridCol>
                <a:gridCol w="731913">
                  <a:extLst>
                    <a:ext uri="{9D8B030D-6E8A-4147-A177-3AD203B41FA5}">
                      <a16:colId xmlns="" xmlns:a16="http://schemas.microsoft.com/office/drawing/2014/main" val="3401550713"/>
                    </a:ext>
                  </a:extLst>
                </a:gridCol>
                <a:gridCol w="731913">
                  <a:extLst>
                    <a:ext uri="{9D8B030D-6E8A-4147-A177-3AD203B41FA5}">
                      <a16:colId xmlns="" xmlns:a16="http://schemas.microsoft.com/office/drawing/2014/main" val="1900871838"/>
                    </a:ext>
                  </a:extLst>
                </a:gridCol>
                <a:gridCol w="731913">
                  <a:extLst>
                    <a:ext uri="{9D8B030D-6E8A-4147-A177-3AD203B41FA5}">
                      <a16:colId xmlns="" xmlns:a16="http://schemas.microsoft.com/office/drawing/2014/main" val="2318817163"/>
                    </a:ext>
                  </a:extLst>
                </a:gridCol>
                <a:gridCol w="744318">
                  <a:extLst>
                    <a:ext uri="{9D8B030D-6E8A-4147-A177-3AD203B41FA5}">
                      <a16:colId xmlns="" xmlns:a16="http://schemas.microsoft.com/office/drawing/2014/main" val="49796777"/>
                    </a:ext>
                  </a:extLst>
                </a:gridCol>
                <a:gridCol w="744318">
                  <a:extLst>
                    <a:ext uri="{9D8B030D-6E8A-4147-A177-3AD203B41FA5}">
                      <a16:colId xmlns="" xmlns:a16="http://schemas.microsoft.com/office/drawing/2014/main" val="3885149434"/>
                    </a:ext>
                  </a:extLst>
                </a:gridCol>
                <a:gridCol w="744318">
                  <a:extLst>
                    <a:ext uri="{9D8B030D-6E8A-4147-A177-3AD203B41FA5}">
                      <a16:colId xmlns="" xmlns:a16="http://schemas.microsoft.com/office/drawing/2014/main" val="3205664300"/>
                    </a:ext>
                  </a:extLst>
                </a:gridCol>
                <a:gridCol w="508617">
                  <a:extLst>
                    <a:ext uri="{9D8B030D-6E8A-4147-A177-3AD203B41FA5}">
                      <a16:colId xmlns="" xmlns:a16="http://schemas.microsoft.com/office/drawing/2014/main" val="3337945996"/>
                    </a:ext>
                  </a:extLst>
                </a:gridCol>
              </a:tblGrid>
              <a:tr h="244421">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dirty="0">
                          <a:solidFill>
                            <a:srgbClr val="FFFFFF"/>
                          </a:solidFill>
                          <a:effectLst/>
                          <a:highlight>
                            <a:srgbClr val="A1C90E"/>
                          </a:highlight>
                          <a:latin typeface="Poppins" panose="00000500000000000000" pitchFamily="2" charset="0"/>
                        </a:rPr>
                        <a:t>Servicio</a:t>
                      </a:r>
                    </a:p>
                  </a:txBody>
                  <a:tcPr marL="9525" marR="9525" marT="9525"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1er trimestre 2023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hMerge="1">
                  <a:txBody>
                    <a:bodyPr/>
                    <a:lstStyle/>
                    <a:p>
                      <a:endParaRPr lang="es-MX"/>
                    </a:p>
                  </a:txBody>
                  <a:tcPr/>
                </a:tc>
                <a:tc hMerge="1">
                  <a:txBody>
                    <a:bodyPr/>
                    <a:lstStyle/>
                    <a:p>
                      <a:endParaRPr lang="es-MX"/>
                    </a:p>
                  </a:txBody>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2do trimestre 2023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hMerge="1">
                  <a:txBody>
                    <a:bodyPr/>
                    <a:lstStyle/>
                    <a:p>
                      <a:endParaRPr lang="es-MX"/>
                    </a:p>
                  </a:txBody>
                  <a:tcPr/>
                </a:tc>
                <a:tc hMerge="1">
                  <a:txBody>
                    <a:bodyPr/>
                    <a:lstStyle/>
                    <a:p>
                      <a:endParaRPr lang="es-MX"/>
                    </a:p>
                  </a:txBody>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3er trimestre 2023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hMerge="1">
                  <a:txBody>
                    <a:bodyPr/>
                    <a:lstStyle/>
                    <a:p>
                      <a:endParaRPr lang="es-MX"/>
                    </a:p>
                  </a:txBody>
                  <a:tcPr/>
                </a:tc>
                <a:tc hMerge="1">
                  <a:txBody>
                    <a:bodyPr/>
                    <a:lstStyle/>
                    <a:p>
                      <a:endParaRPr lang="es-MX"/>
                    </a:p>
                  </a:txBody>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4to trimestre 2023</a:t>
                      </a:r>
                    </a:p>
                  </a:txBody>
                  <a:tcPr marL="9525" marR="9525" marT="9525" marB="0" anchor="ctr">
                    <a:lnL w="1270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4102754239"/>
                  </a:ext>
                </a:extLst>
              </a:tr>
              <a:tr h="523760">
                <a:tc vMerge="1">
                  <a:txBody>
                    <a:bodyPr/>
                    <a:lstStyle/>
                    <a:p>
                      <a:endParaRPr lang="es-MX"/>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cupos habilitados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cupos asignados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 de uso</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cupos habilitados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cupos asignados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 de uso</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cupos habilitados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cupos asignados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 de uso</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cupos habilitados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cupos asignados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1" i="0" u="none" strike="noStrike">
                          <a:solidFill>
                            <a:srgbClr val="FFFFFF"/>
                          </a:solidFill>
                          <a:effectLst/>
                          <a:highlight>
                            <a:srgbClr val="A1C90E"/>
                          </a:highlight>
                          <a:latin typeface="Poppins" panose="00000500000000000000" pitchFamily="2" charset="0"/>
                        </a:rPr>
                        <a:t>% de uso</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1C90E"/>
                    </a:solidFill>
                  </a:tcPr>
                </a:tc>
                <a:extLst>
                  <a:ext uri="{0D108BD9-81ED-4DB2-BD59-A6C34878D82A}">
                    <a16:rowId xmlns="" xmlns:a16="http://schemas.microsoft.com/office/drawing/2014/main" val="2907755425"/>
                  </a:ext>
                </a:extLst>
              </a:tr>
              <a:tr h="2677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0" i="0" u="none" strike="noStrike">
                          <a:solidFill>
                            <a:srgbClr val="FFFFFF"/>
                          </a:solidFill>
                          <a:effectLst/>
                          <a:highlight>
                            <a:srgbClr val="7F7F7F"/>
                          </a:highlight>
                          <a:latin typeface="Poppins" panose="00000500000000000000" pitchFamily="2" charset="0"/>
                        </a:rPr>
                        <a:t>Medicina general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195,273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182,561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93%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196,404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184,361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197,226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183,992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186,113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172,617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3067314665"/>
                  </a:ext>
                </a:extLst>
              </a:tr>
              <a:tr h="2677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0" i="0" u="none" strike="noStrike">
                          <a:solidFill>
                            <a:srgbClr val="FFFFFF"/>
                          </a:solidFill>
                          <a:effectLst/>
                          <a:highlight>
                            <a:srgbClr val="7F7F7F"/>
                          </a:highlight>
                          <a:latin typeface="Poppins" panose="00000500000000000000" pitchFamily="2" charset="0"/>
                        </a:rPr>
                        <a:t>Ginecobstetricia</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8,497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7,315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86%</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9,397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8,281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88%</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10,188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8,278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9,098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7,437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82%</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2031916758"/>
                  </a:ext>
                </a:extLst>
              </a:tr>
              <a:tr h="2677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0" i="0" u="none" strike="noStrike">
                          <a:solidFill>
                            <a:srgbClr val="FFFFFF"/>
                          </a:solidFill>
                          <a:effectLst/>
                          <a:highlight>
                            <a:srgbClr val="7F7F7F"/>
                          </a:highlight>
                          <a:latin typeface="Poppins" panose="00000500000000000000" pitchFamily="2" charset="0"/>
                        </a:rPr>
                        <a:t>Medicina Interna</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15,004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12,488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14,489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13,008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14,235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12,831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13,199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12,292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1827330953"/>
                  </a:ext>
                </a:extLst>
              </a:tr>
              <a:tr h="2677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0" i="0" u="none" strike="noStrike">
                          <a:solidFill>
                            <a:srgbClr val="FFFFFF"/>
                          </a:solidFill>
                          <a:effectLst/>
                          <a:highlight>
                            <a:srgbClr val="7F7F7F"/>
                          </a:highlight>
                          <a:latin typeface="Poppins" panose="00000500000000000000" pitchFamily="2" charset="0"/>
                        </a:rPr>
                        <a:t>Pediatria</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11,798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9,887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11,860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9,875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11,812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10,548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89%</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11,449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10,044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88%</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1946010104"/>
                  </a:ext>
                </a:extLst>
              </a:tr>
              <a:tr h="2677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0" i="0" u="none" strike="noStrike">
                          <a:solidFill>
                            <a:srgbClr val="FFFFFF"/>
                          </a:solidFill>
                          <a:effectLst/>
                          <a:highlight>
                            <a:srgbClr val="7F7F7F"/>
                          </a:highlight>
                          <a:latin typeface="Poppins" panose="00000500000000000000" pitchFamily="2" charset="0"/>
                        </a:rPr>
                        <a:t>Odontologia</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59,409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50,910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86%</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53,404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45,340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52,579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44,098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50,182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41,718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953223113"/>
                  </a:ext>
                </a:extLst>
              </a:tr>
              <a:tr h="2677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0" i="0" u="none" strike="noStrike">
                          <a:solidFill>
                            <a:srgbClr val="FFFFFF"/>
                          </a:solidFill>
                          <a:effectLst/>
                          <a:highlight>
                            <a:srgbClr val="7F7F7F"/>
                          </a:highlight>
                          <a:latin typeface="Poppins" panose="00000500000000000000" pitchFamily="2" charset="0"/>
                        </a:rPr>
                        <a:t>Medicina Familiar</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5,721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5,303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5,827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5,372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92%</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6,774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5,950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88%</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5,362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4,730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88%</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913620277"/>
                  </a:ext>
                </a:extLst>
              </a:tr>
              <a:tr h="2677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0" i="0" u="none" strike="noStrike">
                          <a:solidFill>
                            <a:srgbClr val="FFFFFF"/>
                          </a:solidFill>
                          <a:effectLst/>
                          <a:highlight>
                            <a:srgbClr val="7F7F7F"/>
                          </a:highlight>
                          <a:latin typeface="Poppins" panose="00000500000000000000" pitchFamily="2" charset="0"/>
                        </a:rPr>
                        <a:t>Psicologia</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10,964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9,185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10,775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9,566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89%</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12,083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10,252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85%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10,844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9,812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2319681212"/>
                  </a:ext>
                </a:extLst>
              </a:tr>
              <a:tr h="2560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MX" sz="900" b="0" i="0" u="none" strike="noStrike">
                          <a:solidFill>
                            <a:srgbClr val="FFFFFF"/>
                          </a:solidFill>
                          <a:effectLst/>
                          <a:highlight>
                            <a:srgbClr val="7F7F7F"/>
                          </a:highlight>
                          <a:latin typeface="Poppins" panose="00000500000000000000" pitchFamily="2" charset="0"/>
                        </a:rPr>
                        <a:t>Nutricion</a:t>
                      </a:r>
                    </a:p>
                  </a:txBody>
                  <a:tcPr marL="9525" marR="9525" marT="9525" marB="0" anchor="ctr">
                    <a:lnL>
                      <a:noFill/>
                    </a:lnL>
                    <a:lnR w="190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10,945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9,966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10,123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9,550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11,927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10,830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91%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a:solidFill>
                            <a:srgbClr val="000000"/>
                          </a:solidFill>
                          <a:effectLst/>
                          <a:highlight>
                            <a:srgbClr val="F2F2F2"/>
                          </a:highlight>
                          <a:latin typeface="Poppins" panose="00000500000000000000" pitchFamily="2" charset="0"/>
                        </a:rPr>
                        <a:t>              11,933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            10,578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MX" sz="900" b="0" i="0" u="none" strike="noStrike" dirty="0">
                          <a:solidFill>
                            <a:srgbClr val="000000"/>
                          </a:solidFill>
                          <a:effectLst/>
                          <a:highlight>
                            <a:srgbClr val="F2F2F2"/>
                          </a:highlight>
                          <a:latin typeface="Poppins" panose="00000500000000000000" pitchFamily="2" charset="0"/>
                        </a:rPr>
                        <a:t>89%</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3994637937"/>
                  </a:ext>
                </a:extLst>
              </a:tr>
            </a:tbl>
          </a:graphicData>
        </a:graphic>
      </p:graphicFrame>
      <p:grpSp>
        <p:nvGrpSpPr>
          <p:cNvPr id="4" name="Grupo 3">
            <a:extLst>
              <a:ext uri="{FF2B5EF4-FFF2-40B4-BE49-F238E27FC236}">
                <a16:creationId xmlns="" xmlns:a16="http://schemas.microsoft.com/office/drawing/2014/main" id="{7FFE7038-38CC-C1D8-EFE4-34531A065A92}"/>
              </a:ext>
            </a:extLst>
          </p:cNvPr>
          <p:cNvGrpSpPr/>
          <p:nvPr/>
        </p:nvGrpSpPr>
        <p:grpSpPr>
          <a:xfrm>
            <a:off x="1577140" y="4621437"/>
            <a:ext cx="9158895" cy="1575119"/>
            <a:chOff x="936493" y="5290301"/>
            <a:chExt cx="6241631" cy="1073416"/>
          </a:xfrm>
        </p:grpSpPr>
        <p:sp>
          <p:nvSpPr>
            <p:cNvPr id="5" name="CuadroTexto 4">
              <a:extLst>
                <a:ext uri="{FF2B5EF4-FFF2-40B4-BE49-F238E27FC236}">
                  <a16:creationId xmlns="" xmlns:a16="http://schemas.microsoft.com/office/drawing/2014/main" id="{18290F59-5BCE-C2C6-01F6-A528F5391A1F}"/>
                </a:ext>
              </a:extLst>
            </p:cNvPr>
            <p:cNvSpPr txBox="1"/>
            <p:nvPr/>
          </p:nvSpPr>
          <p:spPr>
            <a:xfrm>
              <a:off x="936493" y="5290301"/>
              <a:ext cx="2226928" cy="922875"/>
            </a:xfrm>
            <a:prstGeom prst="rect">
              <a:avLst/>
            </a:prstGeom>
            <a:noFill/>
          </p:spPr>
          <p:txBody>
            <a:bodyPr wrap="square" lIns="91440" tIns="45720" rIns="91440" bIns="45720" rtlCol="0" anchor="t">
              <a:spAutoFit/>
            </a:bodyPr>
            <a:lstStyle/>
            <a:p>
              <a:pPr algn="ctr"/>
              <a:r>
                <a:rPr lang="es-CO" sz="4000" dirty="0">
                  <a:solidFill>
                    <a:srgbClr val="2F5A28"/>
                  </a:solidFill>
                  <a:latin typeface="Poppins Black"/>
                  <a:cs typeface="Poppins Black"/>
                </a:rPr>
                <a:t>15%</a:t>
              </a:r>
              <a:endParaRPr lang="es-CO" sz="4000" dirty="0">
                <a:solidFill>
                  <a:srgbClr val="2F5A28"/>
                </a:solidFill>
                <a:latin typeface="Poppins Black" panose="00000A00000000000000" pitchFamily="2" charset="0"/>
                <a:cs typeface="Poppins Black" panose="00000A00000000000000" pitchFamily="2" charset="0"/>
              </a:endParaRPr>
            </a:p>
            <a:p>
              <a:pPr algn="ctr"/>
              <a:r>
                <a:rPr lang="es-CO" sz="1400" dirty="0">
                  <a:solidFill>
                    <a:srgbClr val="0D5D2B"/>
                  </a:solidFill>
                  <a:latin typeface="Poppins SemiBold"/>
                  <a:cs typeface="Poppins SemiBold"/>
                </a:rPr>
                <a:t>Incremento en el total de cupos habilitados en el 2023 (1,244,894) comparado con 2022 (1,081,818)</a:t>
              </a:r>
            </a:p>
          </p:txBody>
        </p:sp>
        <p:cxnSp>
          <p:nvCxnSpPr>
            <p:cNvPr id="7" name="Conector recto 6">
              <a:extLst>
                <a:ext uri="{FF2B5EF4-FFF2-40B4-BE49-F238E27FC236}">
                  <a16:creationId xmlns="" xmlns:a16="http://schemas.microsoft.com/office/drawing/2014/main" id="{9E30E7B9-E600-BE0A-37A4-3220373637E7}"/>
                </a:ext>
              </a:extLst>
            </p:cNvPr>
            <p:cNvCxnSpPr>
              <a:cxnSpLocks/>
            </p:cNvCxnSpPr>
            <p:nvPr/>
          </p:nvCxnSpPr>
          <p:spPr>
            <a:xfrm flipV="1">
              <a:off x="965293" y="5366327"/>
              <a:ext cx="0" cy="987175"/>
            </a:xfrm>
            <a:prstGeom prst="line">
              <a:avLst/>
            </a:prstGeom>
            <a:ln w="28575">
              <a:solidFill>
                <a:srgbClr val="0D5D2B"/>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 xmlns:a16="http://schemas.microsoft.com/office/drawing/2014/main" id="{0A2922AF-3789-8FE9-2FC9-5162C569FDE9}"/>
                </a:ext>
              </a:extLst>
            </p:cNvPr>
            <p:cNvSpPr txBox="1"/>
            <p:nvPr/>
          </p:nvSpPr>
          <p:spPr>
            <a:xfrm>
              <a:off x="3425276" y="5309206"/>
              <a:ext cx="1945539" cy="922875"/>
            </a:xfrm>
            <a:prstGeom prst="rect">
              <a:avLst/>
            </a:prstGeom>
            <a:noFill/>
          </p:spPr>
          <p:txBody>
            <a:bodyPr wrap="square" lIns="91440" tIns="45720" rIns="91440" bIns="45720" rtlCol="0" anchor="t">
              <a:spAutoFit/>
            </a:bodyPr>
            <a:lstStyle/>
            <a:p>
              <a:pPr algn="ctr"/>
              <a:r>
                <a:rPr lang="es-CO" sz="4000" dirty="0">
                  <a:solidFill>
                    <a:srgbClr val="C7CD32"/>
                  </a:solidFill>
                  <a:latin typeface="Poppins Black" panose="00000A00000000000000" pitchFamily="2" charset="0"/>
                  <a:cs typeface="Poppins Black" panose="00000A00000000000000" pitchFamily="2" charset="0"/>
                </a:rPr>
                <a:t>91%</a:t>
              </a:r>
            </a:p>
            <a:p>
              <a:pPr algn="ctr"/>
              <a:r>
                <a:rPr lang="es-CO" sz="1400" dirty="0">
                  <a:solidFill>
                    <a:srgbClr val="C7CD32"/>
                  </a:solidFill>
                  <a:latin typeface="Poppins SemiBold"/>
                  <a:cs typeface="Poppins SemiBold"/>
                </a:rPr>
                <a:t>Usabilidad de cupos habilitados durante el 2023 (1,128,975) </a:t>
              </a:r>
            </a:p>
          </p:txBody>
        </p:sp>
        <p:cxnSp>
          <p:nvCxnSpPr>
            <p:cNvPr id="9" name="Conector recto 8">
              <a:extLst>
                <a:ext uri="{FF2B5EF4-FFF2-40B4-BE49-F238E27FC236}">
                  <a16:creationId xmlns="" xmlns:a16="http://schemas.microsoft.com/office/drawing/2014/main" id="{2E489FE0-1577-3549-634F-44C8625E715D}"/>
                </a:ext>
              </a:extLst>
            </p:cNvPr>
            <p:cNvCxnSpPr>
              <a:cxnSpLocks/>
            </p:cNvCxnSpPr>
            <p:nvPr/>
          </p:nvCxnSpPr>
          <p:spPr>
            <a:xfrm flipV="1">
              <a:off x="3251644" y="5376542"/>
              <a:ext cx="0" cy="987175"/>
            </a:xfrm>
            <a:prstGeom prst="line">
              <a:avLst/>
            </a:prstGeom>
            <a:ln w="28575">
              <a:solidFill>
                <a:srgbClr val="C7CD32"/>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 xmlns:a16="http://schemas.microsoft.com/office/drawing/2014/main" id="{65CC8A49-F740-8475-A77C-697F5C1E9599}"/>
                </a:ext>
              </a:extLst>
            </p:cNvPr>
            <p:cNvSpPr txBox="1"/>
            <p:nvPr/>
          </p:nvSpPr>
          <p:spPr>
            <a:xfrm>
              <a:off x="5735663" y="5374973"/>
              <a:ext cx="1442461" cy="776054"/>
            </a:xfrm>
            <a:prstGeom prst="rect">
              <a:avLst/>
            </a:prstGeom>
            <a:noFill/>
          </p:spPr>
          <p:txBody>
            <a:bodyPr wrap="square" rtlCol="0">
              <a:spAutoFit/>
            </a:bodyPr>
            <a:lstStyle/>
            <a:p>
              <a:pPr algn="ctr"/>
              <a:r>
                <a:rPr lang="es-CO" sz="4000" dirty="0">
                  <a:solidFill>
                    <a:srgbClr val="E7E6E6">
                      <a:lumMod val="50000"/>
                    </a:srgbClr>
                  </a:solidFill>
                  <a:latin typeface="Poppins Black" panose="00000A00000000000000" pitchFamily="2" charset="0"/>
                  <a:cs typeface="Poppins Black" panose="00000A00000000000000" pitchFamily="2" charset="0"/>
                </a:rPr>
                <a:t>9%</a:t>
              </a:r>
            </a:p>
            <a:p>
              <a:pPr algn="ctr"/>
              <a:r>
                <a:rPr lang="es-CO" sz="1400" dirty="0">
                  <a:solidFill>
                    <a:srgbClr val="E7E6E6">
                      <a:lumMod val="50000"/>
                    </a:srgbClr>
                  </a:solidFill>
                  <a:latin typeface="Poppins SemiBold" panose="00000700000000000000" pitchFamily="50" charset="0"/>
                  <a:cs typeface="Poppins SemiBold" panose="00000700000000000000" pitchFamily="50" charset="0"/>
                </a:rPr>
                <a:t>De cupos perdidos durante 2023</a:t>
              </a:r>
            </a:p>
          </p:txBody>
        </p:sp>
        <p:cxnSp>
          <p:nvCxnSpPr>
            <p:cNvPr id="13" name="Conector recto 12">
              <a:extLst>
                <a:ext uri="{FF2B5EF4-FFF2-40B4-BE49-F238E27FC236}">
                  <a16:creationId xmlns="" xmlns:a16="http://schemas.microsoft.com/office/drawing/2014/main" id="{D0A0AD0E-4DA0-F74B-CB92-8015A44A5054}"/>
                </a:ext>
              </a:extLst>
            </p:cNvPr>
            <p:cNvCxnSpPr>
              <a:cxnSpLocks/>
            </p:cNvCxnSpPr>
            <p:nvPr/>
          </p:nvCxnSpPr>
          <p:spPr>
            <a:xfrm flipV="1">
              <a:off x="5609486" y="5372822"/>
              <a:ext cx="0" cy="987175"/>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143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BBC62D5C-711E-C427-65CE-6EE0A05E4A89}"/>
            </a:ext>
          </a:extLst>
        </p:cNvPr>
        <p:cNvGrpSpPr/>
        <p:nvPr/>
      </p:nvGrpSpPr>
      <p:grpSpPr>
        <a:xfrm>
          <a:off x="0" y="0"/>
          <a:ext cx="0" cy="0"/>
          <a:chOff x="0" y="0"/>
          <a:chExt cx="0" cy="0"/>
        </a:xfrm>
      </p:grpSpPr>
      <p:pic>
        <p:nvPicPr>
          <p:cNvPr id="7" name="Imagen 6" descr="Imagen que contiene Logotipo&#10;&#10;Descripción generada automáticamente">
            <a:extLst>
              <a:ext uri="{FF2B5EF4-FFF2-40B4-BE49-F238E27FC236}">
                <a16:creationId xmlns="" xmlns:a16="http://schemas.microsoft.com/office/drawing/2014/main" id="{0D29A180-3AEB-F281-3364-2C9E73345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286" y="274624"/>
            <a:ext cx="2124629" cy="443684"/>
          </a:xfrm>
          <a:prstGeom prst="rect">
            <a:avLst/>
          </a:prstGeom>
        </p:spPr>
      </p:pic>
      <p:sp>
        <p:nvSpPr>
          <p:cNvPr id="5" name="CuadroTexto 3">
            <a:extLst>
              <a:ext uri="{FF2B5EF4-FFF2-40B4-BE49-F238E27FC236}">
                <a16:creationId xmlns="" xmlns:a16="http://schemas.microsoft.com/office/drawing/2014/main" id="{202FF2CB-5D3C-A85A-E406-BFDAA4B99D83}"/>
              </a:ext>
            </a:extLst>
          </p:cNvPr>
          <p:cNvSpPr txBox="1"/>
          <p:nvPr/>
        </p:nvSpPr>
        <p:spPr>
          <a:xfrm>
            <a:off x="149155" y="200054"/>
            <a:ext cx="8358741" cy="830997"/>
          </a:xfrm>
          <a:prstGeom prst="rect">
            <a:avLst/>
          </a:prstGeom>
          <a:noFill/>
          <a:ln>
            <a:noFill/>
          </a:ln>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2400" b="1" dirty="0">
                <a:solidFill>
                  <a:prstClr val="black">
                    <a:lumMod val="50000"/>
                    <a:lumOff val="50000"/>
                  </a:prstClr>
                </a:solidFill>
                <a:latin typeface="Poppins" panose="00000500000000000000" pitchFamily="2" charset="0"/>
                <a:cs typeface="Poppins" panose="00000500000000000000" pitchFamily="2" charset="0"/>
              </a:rPr>
              <a:t>Cobertura Valoración integral 2023</a:t>
            </a:r>
          </a:p>
          <a:p>
            <a:pPr>
              <a:defRPr/>
            </a:pPr>
            <a:r>
              <a:rPr lang="es-ES" sz="2400" b="1" dirty="0">
                <a:solidFill>
                  <a:srgbClr val="A1C90E"/>
                </a:solidFill>
                <a:latin typeface="Poppins" panose="00000500000000000000" pitchFamily="2" charset="0"/>
                <a:cs typeface="Poppins" panose="00000500000000000000" pitchFamily="2" charset="0"/>
              </a:rPr>
              <a:t>Atenciones por Medicina/Enfermería – Año 2023</a:t>
            </a:r>
          </a:p>
        </p:txBody>
      </p:sp>
      <p:sp>
        <p:nvSpPr>
          <p:cNvPr id="3" name="CuadroTexto 2">
            <a:extLst>
              <a:ext uri="{FF2B5EF4-FFF2-40B4-BE49-F238E27FC236}">
                <a16:creationId xmlns="" xmlns:a16="http://schemas.microsoft.com/office/drawing/2014/main" id="{D89E8107-1F8B-0D80-0A31-234E62702787}"/>
              </a:ext>
            </a:extLst>
          </p:cNvPr>
          <p:cNvSpPr txBox="1"/>
          <p:nvPr/>
        </p:nvSpPr>
        <p:spPr>
          <a:xfrm>
            <a:off x="806065" y="6561254"/>
            <a:ext cx="6181859" cy="200055"/>
          </a:xfrm>
          <a:prstGeom prst="rect">
            <a:avLst/>
          </a:prstGeom>
          <a:noFill/>
        </p:spPr>
        <p:txBody>
          <a:bodyPr wrap="square">
            <a:spAutoFit/>
          </a:bodyPr>
          <a:lstStyle>
            <a:defPPr>
              <a:defRPr lang="es-CO"/>
            </a:defPPr>
            <a:lvl1pPr marL="630555" marR="0" lvl="0" indent="0" algn="ctr" fontAlgn="auto">
              <a:lnSpc>
                <a:spcPct val="100000"/>
              </a:lnSpc>
              <a:spcBef>
                <a:spcPts val="0"/>
              </a:spcBef>
              <a:spcAft>
                <a:spcPts val="0"/>
              </a:spcAft>
              <a:buClrTx/>
              <a:buSzTx/>
              <a:buFontTx/>
              <a:buNone/>
              <a:tabLst/>
              <a:defRPr kumimoji="0" sz="700" b="0" i="0" u="none" strike="noStrike" cap="none" spc="0" normalizeH="0" baseline="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defRPr>
            </a:lvl1pPr>
          </a:lstStyle>
          <a:p>
            <a:pPr algn="l">
              <a:defRPr/>
            </a:pPr>
            <a:r>
              <a:rPr lang="es-CO" dirty="0"/>
              <a:t>Fuente: Citas Icosalud- Corte diciembre 2023</a:t>
            </a:r>
          </a:p>
        </p:txBody>
      </p:sp>
      <p:pic>
        <p:nvPicPr>
          <p:cNvPr id="6" name="Imagen 5">
            <a:extLst>
              <a:ext uri="{FF2B5EF4-FFF2-40B4-BE49-F238E27FC236}">
                <a16:creationId xmlns="" xmlns:a16="http://schemas.microsoft.com/office/drawing/2014/main" id="{BFCFEA57-4F76-46F8-2E59-6E60FD59654E}"/>
              </a:ext>
            </a:extLst>
          </p:cNvPr>
          <p:cNvPicPr>
            <a:picLocks noChangeAspect="1"/>
          </p:cNvPicPr>
          <p:nvPr/>
        </p:nvPicPr>
        <p:blipFill>
          <a:blip r:embed="rId4"/>
          <a:stretch>
            <a:fillRect/>
          </a:stretch>
        </p:blipFill>
        <p:spPr>
          <a:xfrm>
            <a:off x="806065" y="1273722"/>
            <a:ext cx="10431160" cy="4840644"/>
          </a:xfrm>
          <a:prstGeom prst="rect">
            <a:avLst/>
          </a:prstGeom>
        </p:spPr>
      </p:pic>
    </p:spTree>
    <p:extLst>
      <p:ext uri="{BB962C8B-B14F-4D97-AF65-F5344CB8AC3E}">
        <p14:creationId xmlns:p14="http://schemas.microsoft.com/office/powerpoint/2010/main" val="282462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EF32D350-B3F8-6E09-920E-139462EEAB3F}"/>
            </a:ext>
          </a:extLst>
        </p:cNvPr>
        <p:cNvGrpSpPr/>
        <p:nvPr/>
      </p:nvGrpSpPr>
      <p:grpSpPr>
        <a:xfrm>
          <a:off x="0" y="0"/>
          <a:ext cx="0" cy="0"/>
          <a:chOff x="0" y="0"/>
          <a:chExt cx="0" cy="0"/>
        </a:xfrm>
      </p:grpSpPr>
      <p:pic>
        <p:nvPicPr>
          <p:cNvPr id="7" name="Imagen 6" descr="Imagen que contiene Logotipo&#10;&#10;Descripción generada automáticamente">
            <a:extLst>
              <a:ext uri="{FF2B5EF4-FFF2-40B4-BE49-F238E27FC236}">
                <a16:creationId xmlns="" xmlns:a16="http://schemas.microsoft.com/office/drawing/2014/main" id="{A155161D-4824-135B-1C33-9EDA353DA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286" y="274624"/>
            <a:ext cx="2124629" cy="443684"/>
          </a:xfrm>
          <a:prstGeom prst="rect">
            <a:avLst/>
          </a:prstGeom>
        </p:spPr>
      </p:pic>
      <p:sp>
        <p:nvSpPr>
          <p:cNvPr id="3" name="CuadroTexto 2">
            <a:extLst>
              <a:ext uri="{FF2B5EF4-FFF2-40B4-BE49-F238E27FC236}">
                <a16:creationId xmlns="" xmlns:a16="http://schemas.microsoft.com/office/drawing/2014/main" id="{C2EF3B2A-453E-FF61-275B-72E110FACFE5}"/>
              </a:ext>
            </a:extLst>
          </p:cNvPr>
          <p:cNvSpPr txBox="1"/>
          <p:nvPr/>
        </p:nvSpPr>
        <p:spPr>
          <a:xfrm>
            <a:off x="806065" y="6561254"/>
            <a:ext cx="6181859" cy="200055"/>
          </a:xfrm>
          <a:prstGeom prst="rect">
            <a:avLst/>
          </a:prstGeom>
          <a:noFill/>
        </p:spPr>
        <p:txBody>
          <a:bodyPr wrap="square">
            <a:spAutoFit/>
          </a:bodyPr>
          <a:lstStyle>
            <a:defPPr>
              <a:defRPr lang="es-CO"/>
            </a:defPPr>
            <a:lvl1pPr marL="630555" marR="0" lvl="0" indent="0" algn="ctr" fontAlgn="auto">
              <a:lnSpc>
                <a:spcPct val="100000"/>
              </a:lnSpc>
              <a:spcBef>
                <a:spcPts val="0"/>
              </a:spcBef>
              <a:spcAft>
                <a:spcPts val="0"/>
              </a:spcAft>
              <a:buClrTx/>
              <a:buSzTx/>
              <a:buFontTx/>
              <a:buNone/>
              <a:tabLst/>
              <a:defRPr kumimoji="0" sz="700" b="0" i="0" u="none" strike="noStrike" cap="none" spc="0" normalizeH="0" baseline="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defRPr>
            </a:lvl1pPr>
          </a:lstStyle>
          <a:p>
            <a:pPr algn="l">
              <a:defRPr/>
            </a:pPr>
            <a:r>
              <a:rPr lang="es-CO" dirty="0"/>
              <a:t>Fuente: Citas Icosalud- Corte diciembre 2023</a:t>
            </a:r>
          </a:p>
        </p:txBody>
      </p:sp>
      <p:sp>
        <p:nvSpPr>
          <p:cNvPr id="2" name="CuadroTexto 3">
            <a:extLst>
              <a:ext uri="{FF2B5EF4-FFF2-40B4-BE49-F238E27FC236}">
                <a16:creationId xmlns="" xmlns:a16="http://schemas.microsoft.com/office/drawing/2014/main" id="{CC953796-31EB-2E3A-F580-BC5B9AD94178}"/>
              </a:ext>
            </a:extLst>
          </p:cNvPr>
          <p:cNvSpPr txBox="1"/>
          <p:nvPr/>
        </p:nvSpPr>
        <p:spPr>
          <a:xfrm>
            <a:off x="149155" y="200054"/>
            <a:ext cx="8358741" cy="830997"/>
          </a:xfrm>
          <a:prstGeom prst="rect">
            <a:avLst/>
          </a:prstGeom>
          <a:noFill/>
          <a:ln>
            <a:noFill/>
          </a:ln>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2400" b="1" dirty="0">
                <a:solidFill>
                  <a:prstClr val="black">
                    <a:lumMod val="50000"/>
                    <a:lumOff val="50000"/>
                  </a:prstClr>
                </a:solidFill>
                <a:latin typeface="Poppins" panose="00000500000000000000" pitchFamily="2" charset="0"/>
                <a:cs typeface="Poppins" panose="00000500000000000000" pitchFamily="2" charset="0"/>
              </a:rPr>
              <a:t>Cobertura Valoración integral 2023</a:t>
            </a:r>
          </a:p>
          <a:p>
            <a:pPr>
              <a:defRPr/>
            </a:pPr>
            <a:r>
              <a:rPr lang="es-ES" sz="2400" b="1" dirty="0">
                <a:solidFill>
                  <a:srgbClr val="A1C90E"/>
                </a:solidFill>
                <a:latin typeface="Poppins" panose="00000500000000000000" pitchFamily="2" charset="0"/>
                <a:cs typeface="Poppins" panose="00000500000000000000" pitchFamily="2" charset="0"/>
              </a:rPr>
              <a:t>Atenciones por Medicina/Enfermería – Año 2023</a:t>
            </a:r>
          </a:p>
        </p:txBody>
      </p:sp>
      <p:pic>
        <p:nvPicPr>
          <p:cNvPr id="4" name="Imagen 3">
            <a:extLst>
              <a:ext uri="{FF2B5EF4-FFF2-40B4-BE49-F238E27FC236}">
                <a16:creationId xmlns="" xmlns:a16="http://schemas.microsoft.com/office/drawing/2014/main" id="{AAFDEDF5-6E29-3C59-81EE-2176751F76E2}"/>
              </a:ext>
            </a:extLst>
          </p:cNvPr>
          <p:cNvPicPr>
            <a:picLocks noChangeAspect="1"/>
          </p:cNvPicPr>
          <p:nvPr/>
        </p:nvPicPr>
        <p:blipFill>
          <a:blip r:embed="rId4"/>
          <a:stretch>
            <a:fillRect/>
          </a:stretch>
        </p:blipFill>
        <p:spPr>
          <a:xfrm>
            <a:off x="298723" y="3644348"/>
            <a:ext cx="6069968" cy="2544416"/>
          </a:xfrm>
          <a:prstGeom prst="rect">
            <a:avLst/>
          </a:prstGeom>
        </p:spPr>
      </p:pic>
      <p:pic>
        <p:nvPicPr>
          <p:cNvPr id="8" name="Imagen 7">
            <a:extLst>
              <a:ext uri="{FF2B5EF4-FFF2-40B4-BE49-F238E27FC236}">
                <a16:creationId xmlns="" xmlns:a16="http://schemas.microsoft.com/office/drawing/2014/main" id="{FF91385D-EC86-53D5-B575-6D579A96300B}"/>
              </a:ext>
            </a:extLst>
          </p:cNvPr>
          <p:cNvPicPr>
            <a:picLocks noChangeAspect="1"/>
          </p:cNvPicPr>
          <p:nvPr/>
        </p:nvPicPr>
        <p:blipFill>
          <a:blip r:embed="rId5"/>
          <a:stretch>
            <a:fillRect/>
          </a:stretch>
        </p:blipFill>
        <p:spPr>
          <a:xfrm>
            <a:off x="6589486" y="1273542"/>
            <a:ext cx="5417480" cy="2900893"/>
          </a:xfrm>
          <a:prstGeom prst="rect">
            <a:avLst/>
          </a:prstGeom>
        </p:spPr>
      </p:pic>
      <p:sp>
        <p:nvSpPr>
          <p:cNvPr id="5" name="CuadroTexto 4">
            <a:extLst>
              <a:ext uri="{FF2B5EF4-FFF2-40B4-BE49-F238E27FC236}">
                <a16:creationId xmlns="" xmlns:a16="http://schemas.microsoft.com/office/drawing/2014/main" id="{EB0AD5E8-9E13-D69D-D74D-4BF0E8DD536A}"/>
              </a:ext>
            </a:extLst>
          </p:cNvPr>
          <p:cNvSpPr txBox="1"/>
          <p:nvPr/>
        </p:nvSpPr>
        <p:spPr>
          <a:xfrm>
            <a:off x="298723" y="1600604"/>
            <a:ext cx="4901927" cy="1000274"/>
          </a:xfrm>
          <a:prstGeom prst="rect">
            <a:avLst/>
          </a:prstGeom>
          <a:noFill/>
        </p:spPr>
        <p:txBody>
          <a:bodyPr wrap="square" rtlCol="0">
            <a:spAutoFit/>
          </a:bodyPr>
          <a:lstStyle/>
          <a:p>
            <a:pPr marL="171450" indent="-171450" algn="just">
              <a:buFont typeface="Arial" panose="020B0604020202020204" pitchFamily="34" charset="0"/>
              <a:buChar char="•"/>
              <a:defRPr/>
            </a:pPr>
            <a:r>
              <a:rPr lang="es-CO" sz="1200" dirty="0">
                <a:solidFill>
                  <a:prstClr val="black">
                    <a:lumMod val="50000"/>
                    <a:lumOff val="50000"/>
                  </a:prstClr>
                </a:solidFill>
                <a:latin typeface="Poppins" panose="00000500000000000000" pitchFamily="2" charset="0"/>
                <a:cs typeface="Poppins" panose="00000500000000000000" pitchFamily="2" charset="0"/>
              </a:rPr>
              <a:t>El Distrito de Buenaventura  presenta un subregistro en las coberturas de valoración integral por el cambio de aplicativo de historias clínicas realizado en julio/24, para lo cual se realizará un nuevo rastreo de información</a:t>
            </a:r>
          </a:p>
          <a:p>
            <a:pPr>
              <a:defRPr/>
            </a:pPr>
            <a:endParaRPr lang="es-MX" sz="1100" dirty="0">
              <a:solidFill>
                <a:prstClr val="black"/>
              </a:solidFill>
            </a:endParaRPr>
          </a:p>
        </p:txBody>
      </p:sp>
      <p:sp>
        <p:nvSpPr>
          <p:cNvPr id="6" name="CuadroTexto 5">
            <a:extLst>
              <a:ext uri="{FF2B5EF4-FFF2-40B4-BE49-F238E27FC236}">
                <a16:creationId xmlns="" xmlns:a16="http://schemas.microsoft.com/office/drawing/2014/main" id="{9C716D92-49B0-5D40-EA8F-903065CFCBF6}"/>
              </a:ext>
            </a:extLst>
          </p:cNvPr>
          <p:cNvSpPr txBox="1"/>
          <p:nvPr/>
        </p:nvSpPr>
        <p:spPr>
          <a:xfrm>
            <a:off x="6987924" y="4528350"/>
            <a:ext cx="4700493" cy="1846659"/>
          </a:xfrm>
          <a:prstGeom prst="rect">
            <a:avLst/>
          </a:prstGeom>
          <a:noFill/>
        </p:spPr>
        <p:txBody>
          <a:bodyPr wrap="square" rtlCol="0">
            <a:spAutoFit/>
          </a:bodyPr>
          <a:lstStyle/>
          <a:p>
            <a:pPr algn="just">
              <a:defRPr/>
            </a:pPr>
            <a:r>
              <a:rPr lang="es-CO" sz="1200" dirty="0">
                <a:solidFill>
                  <a:prstClr val="black">
                    <a:lumMod val="50000"/>
                    <a:lumOff val="50000"/>
                  </a:prstClr>
                </a:solidFill>
                <a:latin typeface="Poppins" panose="00000500000000000000" pitchFamily="2" charset="0"/>
                <a:cs typeface="Poppins" panose="00000500000000000000" pitchFamily="2" charset="0"/>
              </a:rPr>
              <a:t>De manera global se encuentra que el curso de vida con mayor intervención (&gt;80%) es la primera infancia, seguida de infancia (26%), encontrando una oportunidad de mejora en la atención de la población en cursos de vida juventud, adultez y vejez. Se plantea fortalecer el seguimiento mensual desde la EPS a las actividades de demanda inducida y atenciones efectivas desde las IPS primarias </a:t>
            </a:r>
          </a:p>
          <a:p>
            <a:pPr>
              <a:defRPr/>
            </a:pPr>
            <a:endParaRPr lang="es-MX" dirty="0">
              <a:solidFill>
                <a:prstClr val="black"/>
              </a:solidFill>
            </a:endParaRPr>
          </a:p>
        </p:txBody>
      </p:sp>
    </p:spTree>
    <p:extLst>
      <p:ext uri="{BB962C8B-B14F-4D97-AF65-F5344CB8AC3E}">
        <p14:creationId xmlns:p14="http://schemas.microsoft.com/office/powerpoint/2010/main" val="141327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EF32D350-B3F8-6E09-920E-139462EEAB3F}"/>
            </a:ext>
          </a:extLst>
        </p:cNvPr>
        <p:cNvGrpSpPr/>
        <p:nvPr/>
      </p:nvGrpSpPr>
      <p:grpSpPr>
        <a:xfrm>
          <a:off x="0" y="0"/>
          <a:ext cx="0" cy="0"/>
          <a:chOff x="0" y="0"/>
          <a:chExt cx="0" cy="0"/>
        </a:xfrm>
      </p:grpSpPr>
      <p:pic>
        <p:nvPicPr>
          <p:cNvPr id="7" name="Imagen 6" descr="Imagen que contiene Logotipo&#10;&#10;Descripción generada automáticamente">
            <a:extLst>
              <a:ext uri="{FF2B5EF4-FFF2-40B4-BE49-F238E27FC236}">
                <a16:creationId xmlns="" xmlns:a16="http://schemas.microsoft.com/office/drawing/2014/main" id="{A155161D-4824-135B-1C33-9EDA353DA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286" y="274624"/>
            <a:ext cx="2124629" cy="443684"/>
          </a:xfrm>
          <a:prstGeom prst="rect">
            <a:avLst/>
          </a:prstGeom>
        </p:spPr>
      </p:pic>
      <p:sp>
        <p:nvSpPr>
          <p:cNvPr id="10" name="CuadroTexto 3">
            <a:extLst>
              <a:ext uri="{FF2B5EF4-FFF2-40B4-BE49-F238E27FC236}">
                <a16:creationId xmlns="" xmlns:a16="http://schemas.microsoft.com/office/drawing/2014/main" id="{046CC77E-F387-E244-8C6B-B0CF7A793402}"/>
              </a:ext>
            </a:extLst>
          </p:cNvPr>
          <p:cNvSpPr txBox="1"/>
          <p:nvPr/>
        </p:nvSpPr>
        <p:spPr>
          <a:xfrm>
            <a:off x="149155" y="200054"/>
            <a:ext cx="8358741" cy="461665"/>
          </a:xfrm>
          <a:prstGeom prst="rect">
            <a:avLst/>
          </a:prstGeom>
          <a:noFill/>
          <a:ln>
            <a:noFill/>
          </a:ln>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2400" b="1" dirty="0">
                <a:solidFill>
                  <a:prstClr val="black">
                    <a:lumMod val="50000"/>
                    <a:lumOff val="50000"/>
                  </a:prstClr>
                </a:solidFill>
                <a:latin typeface="Poppins" panose="00000500000000000000" pitchFamily="2" charset="0"/>
                <a:cs typeface="Poppins" panose="00000500000000000000" pitchFamily="2" charset="0"/>
              </a:rPr>
              <a:t>Esquema Ampliado de Vacunación –</a:t>
            </a:r>
            <a:r>
              <a:rPr lang="es-ES" sz="2400" b="1" dirty="0">
                <a:solidFill>
                  <a:srgbClr val="A1C90E"/>
                </a:solidFill>
                <a:latin typeface="Poppins" panose="00000500000000000000" pitchFamily="2" charset="0"/>
                <a:cs typeface="Poppins" panose="00000500000000000000" pitchFamily="2" charset="0"/>
              </a:rPr>
              <a:t>2023</a:t>
            </a:r>
          </a:p>
        </p:txBody>
      </p:sp>
      <p:pic>
        <p:nvPicPr>
          <p:cNvPr id="11" name="Imagen 10">
            <a:extLst>
              <a:ext uri="{FF2B5EF4-FFF2-40B4-BE49-F238E27FC236}">
                <a16:creationId xmlns="" xmlns:a16="http://schemas.microsoft.com/office/drawing/2014/main" id="{971C44B5-CEF8-6CA9-D090-4D884624BEE5}"/>
              </a:ext>
            </a:extLst>
          </p:cNvPr>
          <p:cNvPicPr>
            <a:picLocks noChangeAspect="1"/>
          </p:cNvPicPr>
          <p:nvPr/>
        </p:nvPicPr>
        <p:blipFill>
          <a:blip r:embed="rId4"/>
          <a:stretch>
            <a:fillRect/>
          </a:stretch>
        </p:blipFill>
        <p:spPr>
          <a:xfrm>
            <a:off x="792813" y="866616"/>
            <a:ext cx="9236241" cy="3572566"/>
          </a:xfrm>
          <a:prstGeom prst="rect">
            <a:avLst/>
          </a:prstGeom>
        </p:spPr>
      </p:pic>
      <p:sp>
        <p:nvSpPr>
          <p:cNvPr id="12" name="CuadroTexto 11">
            <a:extLst>
              <a:ext uri="{FF2B5EF4-FFF2-40B4-BE49-F238E27FC236}">
                <a16:creationId xmlns="" xmlns:a16="http://schemas.microsoft.com/office/drawing/2014/main" id="{10D2FB35-3553-C4BA-E206-D5A79C57A9F3}"/>
              </a:ext>
            </a:extLst>
          </p:cNvPr>
          <p:cNvSpPr txBox="1"/>
          <p:nvPr/>
        </p:nvSpPr>
        <p:spPr>
          <a:xfrm>
            <a:off x="338190" y="4587490"/>
            <a:ext cx="10754500" cy="1938992"/>
          </a:xfrm>
          <a:prstGeom prst="rect">
            <a:avLst/>
          </a:prstGeom>
          <a:noFill/>
        </p:spPr>
        <p:txBody>
          <a:bodyPr wrap="square" rtlCol="0">
            <a:spAutoFit/>
          </a:bodyPr>
          <a:lstStyle/>
          <a:p>
            <a:pPr algn="just">
              <a:defRPr/>
            </a:pPr>
            <a:r>
              <a:rPr lang="es-CO" sz="1200" dirty="0">
                <a:solidFill>
                  <a:prstClr val="black">
                    <a:lumMod val="50000"/>
                    <a:lumOff val="50000"/>
                  </a:prstClr>
                </a:solidFill>
                <a:latin typeface="Poppins" panose="00000500000000000000" pitchFamily="2" charset="0"/>
                <a:cs typeface="Poppins" panose="00000500000000000000" pitchFamily="2" charset="0"/>
              </a:rPr>
              <a:t>Se encuentran coberturas eficientes para BCG de manera global para la EPS, siendo Apia y la Celia los de menor cobertura (&lt;50%) por dificultades en el registro de la información.</a:t>
            </a:r>
          </a:p>
          <a:p>
            <a:pPr algn="just">
              <a:defRPr/>
            </a:pPr>
            <a:endParaRPr lang="es-CO" sz="1200" dirty="0">
              <a:solidFill>
                <a:prstClr val="black">
                  <a:lumMod val="50000"/>
                  <a:lumOff val="50000"/>
                </a:prstClr>
              </a:solidFill>
              <a:latin typeface="Poppins" panose="00000500000000000000" pitchFamily="2" charset="0"/>
              <a:cs typeface="Poppins" panose="00000500000000000000" pitchFamily="2" charset="0"/>
            </a:endParaRPr>
          </a:p>
          <a:p>
            <a:pPr algn="just">
              <a:defRPr/>
            </a:pPr>
            <a:r>
              <a:rPr lang="es-CO" sz="1200" dirty="0">
                <a:solidFill>
                  <a:prstClr val="black">
                    <a:lumMod val="50000"/>
                    <a:lumOff val="50000"/>
                  </a:prstClr>
                </a:solidFill>
                <a:latin typeface="Poppins" panose="00000500000000000000" pitchFamily="2" charset="0"/>
                <a:cs typeface="Poppins" panose="00000500000000000000" pitchFamily="2" charset="0"/>
              </a:rPr>
              <a:t>Con un 89% de cobertura se encuentra el biológico DPT 5 años, seguido por MMR1 año con 86% de cobertura, pentavalente 3era dosis con 83% y Penta 18 meses con 82%, lo que nos deja con coberturas no efectivas para los biológicos mencionados. </a:t>
            </a:r>
          </a:p>
          <a:p>
            <a:pPr algn="just">
              <a:defRPr/>
            </a:pPr>
            <a:endParaRPr lang="es-CO" sz="1200" dirty="0">
              <a:solidFill>
                <a:prstClr val="black">
                  <a:lumMod val="50000"/>
                  <a:lumOff val="50000"/>
                </a:prstClr>
              </a:solidFill>
              <a:latin typeface="Poppins" panose="00000500000000000000" pitchFamily="2" charset="0"/>
              <a:cs typeface="Poppins" panose="00000500000000000000" pitchFamily="2" charset="0"/>
            </a:endParaRPr>
          </a:p>
          <a:p>
            <a:pPr algn="just">
              <a:defRPr/>
            </a:pPr>
            <a:r>
              <a:rPr lang="es-CO" sz="1200" dirty="0">
                <a:solidFill>
                  <a:prstClr val="black">
                    <a:lumMod val="50000"/>
                    <a:lumOff val="50000"/>
                  </a:prstClr>
                </a:solidFill>
                <a:latin typeface="Poppins" panose="00000500000000000000" pitchFamily="2" charset="0"/>
                <a:cs typeface="Poppins" panose="00000500000000000000" pitchFamily="2" charset="0"/>
              </a:rPr>
              <a:t>Acciones de mejor: </a:t>
            </a:r>
          </a:p>
          <a:p>
            <a:pPr marL="171450" indent="-171450" algn="just">
              <a:buFont typeface="Arial" panose="020B0604020202020204" pitchFamily="34" charset="0"/>
              <a:buChar char="•"/>
              <a:defRPr/>
            </a:pPr>
            <a:r>
              <a:rPr lang="es-CO" sz="1200" dirty="0">
                <a:solidFill>
                  <a:prstClr val="black">
                    <a:lumMod val="50000"/>
                    <a:lumOff val="50000"/>
                  </a:prstClr>
                </a:solidFill>
                <a:latin typeface="Poppins" panose="00000500000000000000" pitchFamily="2" charset="0"/>
                <a:cs typeface="Poppins" panose="00000500000000000000" pitchFamily="2" charset="0"/>
              </a:rPr>
              <a:t>Se fortalece la demanda inducida a realizar desde las IPS priorizando la población susceptible a cada biológico trazador. </a:t>
            </a:r>
          </a:p>
          <a:p>
            <a:pPr marL="171450" indent="-171450" algn="just">
              <a:buFont typeface="Arial" panose="020B0604020202020204" pitchFamily="34" charset="0"/>
              <a:buChar char="•"/>
              <a:defRPr/>
            </a:pPr>
            <a:r>
              <a:rPr lang="es-CO" sz="1200" dirty="0">
                <a:solidFill>
                  <a:prstClr val="black">
                    <a:lumMod val="50000"/>
                    <a:lumOff val="50000"/>
                  </a:prstClr>
                </a:solidFill>
                <a:latin typeface="Poppins" panose="00000500000000000000" pitchFamily="2" charset="0"/>
                <a:cs typeface="Poppins" panose="00000500000000000000" pitchFamily="2" charset="0"/>
              </a:rPr>
              <a:t>las IPS realizan acercamiento con las diferentes instituciones educativas de su sector con el fin de realizar jornadas de vacunación extramural </a:t>
            </a:r>
            <a:endParaRPr lang="es-MX" sz="1200" dirty="0">
              <a:solidFill>
                <a:prstClr val="black">
                  <a:lumMod val="50000"/>
                  <a:lumOff val="50000"/>
                </a:prstClr>
              </a:solidFill>
              <a:latin typeface="Poppins" panose="00000500000000000000" pitchFamily="2" charset="0"/>
              <a:cs typeface="Poppins" panose="00000500000000000000" pitchFamily="2" charset="0"/>
            </a:endParaRPr>
          </a:p>
        </p:txBody>
      </p:sp>
      <p:sp>
        <p:nvSpPr>
          <p:cNvPr id="13" name="CuadroTexto 12">
            <a:extLst>
              <a:ext uri="{FF2B5EF4-FFF2-40B4-BE49-F238E27FC236}">
                <a16:creationId xmlns="" xmlns:a16="http://schemas.microsoft.com/office/drawing/2014/main" id="{B6525666-C4BD-3DFD-0125-BE68E17A7C6D}"/>
              </a:ext>
            </a:extLst>
          </p:cNvPr>
          <p:cNvSpPr txBox="1"/>
          <p:nvPr/>
        </p:nvSpPr>
        <p:spPr>
          <a:xfrm>
            <a:off x="9062169" y="6583376"/>
            <a:ext cx="2970805" cy="200055"/>
          </a:xfrm>
          <a:prstGeom prst="rect">
            <a:avLst/>
          </a:prstGeom>
          <a:noFill/>
        </p:spPr>
        <p:txBody>
          <a:bodyPr wrap="square">
            <a:spAutoFit/>
          </a:bodyPr>
          <a:lstStyle>
            <a:defPPr>
              <a:defRPr lang="es-CO"/>
            </a:defPPr>
            <a:lvl1pPr marL="630555" marR="0" lvl="0" indent="0" algn="ctr" fontAlgn="auto">
              <a:lnSpc>
                <a:spcPct val="100000"/>
              </a:lnSpc>
              <a:spcBef>
                <a:spcPts val="0"/>
              </a:spcBef>
              <a:spcAft>
                <a:spcPts val="0"/>
              </a:spcAft>
              <a:buClrTx/>
              <a:buSzTx/>
              <a:buFontTx/>
              <a:buNone/>
              <a:tabLst/>
              <a:defRPr kumimoji="0" sz="700" b="0" i="0" u="none" strike="noStrike" cap="none" spc="0" normalizeH="0" baseline="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defRPr>
            </a:lvl1pPr>
          </a:lstStyle>
          <a:p>
            <a:pPr algn="l">
              <a:defRPr/>
            </a:pPr>
            <a:r>
              <a:rPr lang="es-CO" dirty="0"/>
              <a:t>Fuente: Re diario EAPB: Corte diciembre 2023</a:t>
            </a:r>
          </a:p>
        </p:txBody>
      </p:sp>
    </p:spTree>
    <p:extLst>
      <p:ext uri="{BB962C8B-B14F-4D97-AF65-F5344CB8AC3E}">
        <p14:creationId xmlns:p14="http://schemas.microsoft.com/office/powerpoint/2010/main" val="191126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EF32D350-B3F8-6E09-920E-139462EEAB3F}"/>
            </a:ext>
          </a:extLst>
        </p:cNvPr>
        <p:cNvGrpSpPr/>
        <p:nvPr/>
      </p:nvGrpSpPr>
      <p:grpSpPr>
        <a:xfrm>
          <a:off x="0" y="0"/>
          <a:ext cx="0" cy="0"/>
          <a:chOff x="0" y="0"/>
          <a:chExt cx="0" cy="0"/>
        </a:xfrm>
      </p:grpSpPr>
      <p:pic>
        <p:nvPicPr>
          <p:cNvPr id="7" name="Imagen 6" descr="Imagen que contiene Logotipo&#10;&#10;Descripción generada automáticamente">
            <a:extLst>
              <a:ext uri="{FF2B5EF4-FFF2-40B4-BE49-F238E27FC236}">
                <a16:creationId xmlns="" xmlns:a16="http://schemas.microsoft.com/office/drawing/2014/main" id="{A155161D-4824-135B-1C33-9EDA353DA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286" y="274624"/>
            <a:ext cx="2124629" cy="443684"/>
          </a:xfrm>
          <a:prstGeom prst="rect">
            <a:avLst/>
          </a:prstGeom>
        </p:spPr>
      </p:pic>
      <p:sp>
        <p:nvSpPr>
          <p:cNvPr id="2" name="CuadroTexto 1">
            <a:extLst>
              <a:ext uri="{FF2B5EF4-FFF2-40B4-BE49-F238E27FC236}">
                <a16:creationId xmlns="" xmlns:a16="http://schemas.microsoft.com/office/drawing/2014/main" id="{BA1A57C8-2FD1-3931-F2D9-6D7AD2FDA693}"/>
              </a:ext>
            </a:extLst>
          </p:cNvPr>
          <p:cNvSpPr txBox="1"/>
          <p:nvPr/>
        </p:nvSpPr>
        <p:spPr>
          <a:xfrm>
            <a:off x="457984" y="718308"/>
            <a:ext cx="5156589" cy="307777"/>
          </a:xfrm>
          <a:prstGeom prst="rect">
            <a:avLst/>
          </a:prstGeom>
          <a:noFill/>
        </p:spPr>
        <p:txBody>
          <a:bodyPr wrap="square" rtlCol="0">
            <a:spAutoFit/>
          </a:bodyPr>
          <a:lstStyle/>
          <a:p>
            <a:pPr>
              <a:defRPr/>
            </a:pPr>
            <a:r>
              <a:rPr lang="es-CO" sz="1400" b="1" dirty="0">
                <a:solidFill>
                  <a:prstClr val="black">
                    <a:lumMod val="50000"/>
                    <a:lumOff val="50000"/>
                  </a:prstClr>
                </a:solidFill>
                <a:latin typeface="Poppins" panose="00000500000000000000" pitchFamily="2" charset="0"/>
                <a:cs typeface="Poppins" panose="00000500000000000000" pitchFamily="2" charset="0"/>
              </a:rPr>
              <a:t>Tamizaje cáncer de cérvix mujeres de 25 a 29 años</a:t>
            </a:r>
            <a:endParaRPr lang="es-CO" sz="1400" dirty="0">
              <a:solidFill>
                <a:prstClr val="black"/>
              </a:solidFill>
              <a:latin typeface="Poppins" panose="00000500000000000000" pitchFamily="2" charset="0"/>
              <a:cs typeface="Poppins" panose="00000500000000000000" pitchFamily="2" charset="0"/>
            </a:endParaRPr>
          </a:p>
        </p:txBody>
      </p:sp>
      <p:sp>
        <p:nvSpPr>
          <p:cNvPr id="3" name="CuadroTexto 2">
            <a:extLst>
              <a:ext uri="{FF2B5EF4-FFF2-40B4-BE49-F238E27FC236}">
                <a16:creationId xmlns="" xmlns:a16="http://schemas.microsoft.com/office/drawing/2014/main" id="{05CCDB6F-1779-8485-5228-825158806DB4}"/>
              </a:ext>
            </a:extLst>
          </p:cNvPr>
          <p:cNvSpPr txBox="1"/>
          <p:nvPr/>
        </p:nvSpPr>
        <p:spPr>
          <a:xfrm>
            <a:off x="8945063" y="3486150"/>
            <a:ext cx="2760673" cy="1815882"/>
          </a:xfrm>
          <a:prstGeom prst="rect">
            <a:avLst/>
          </a:prstGeom>
          <a:noFill/>
        </p:spPr>
        <p:txBody>
          <a:bodyPr wrap="square" rtlCol="0">
            <a:spAutoFit/>
          </a:bodyPr>
          <a:lstStyle/>
          <a:p>
            <a:pPr algn="just">
              <a:defRPr/>
            </a:pPr>
            <a:r>
              <a:rPr lang="es-CO" sz="1200" dirty="0">
                <a:solidFill>
                  <a:prstClr val="black">
                    <a:lumMod val="50000"/>
                    <a:lumOff val="50000"/>
                  </a:prstClr>
                </a:solidFill>
                <a:latin typeface="Poppins" panose="00000500000000000000" pitchFamily="2" charset="0"/>
                <a:cs typeface="Poppins" panose="00000500000000000000" pitchFamily="2" charset="0"/>
              </a:rPr>
              <a:t>La vigencia de la citología es de 3 años, por lo que se realiza rastreo de resultados desde el 2021, alcanzando una cobertura del 54%, siendo la IPS Cis vida la IPS que cumple la meta de cobertura con 87%.</a:t>
            </a:r>
          </a:p>
          <a:p>
            <a:pPr algn="just">
              <a:defRPr/>
            </a:pPr>
            <a:endParaRPr lang="es-CO" sz="1400" dirty="0">
              <a:solidFill>
                <a:prstClr val="black"/>
              </a:solidFill>
            </a:endParaRPr>
          </a:p>
          <a:p>
            <a:pPr algn="just">
              <a:defRPr/>
            </a:pPr>
            <a:endParaRPr lang="es-CO" sz="1400" dirty="0">
              <a:solidFill>
                <a:prstClr val="black"/>
              </a:solidFill>
            </a:endParaRPr>
          </a:p>
        </p:txBody>
      </p:sp>
      <p:sp>
        <p:nvSpPr>
          <p:cNvPr id="4" name="Hexágono 3">
            <a:extLst>
              <a:ext uri="{FF2B5EF4-FFF2-40B4-BE49-F238E27FC236}">
                <a16:creationId xmlns="" xmlns:a16="http://schemas.microsoft.com/office/drawing/2014/main" id="{26AB628C-1CE1-F1FC-9856-A314BA60A923}"/>
              </a:ext>
            </a:extLst>
          </p:cNvPr>
          <p:cNvSpPr/>
          <p:nvPr/>
        </p:nvSpPr>
        <p:spPr>
          <a:xfrm rot="16200000">
            <a:off x="9843036" y="2001805"/>
            <a:ext cx="964726" cy="981948"/>
          </a:xfrm>
          <a:prstGeom prst="hexagon">
            <a:avLst/>
          </a:prstGeom>
          <a:solidFill>
            <a:srgbClr val="1A56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s-MX">
              <a:solidFill>
                <a:prstClr val="white"/>
              </a:solidFill>
            </a:endParaRPr>
          </a:p>
        </p:txBody>
      </p:sp>
      <p:sp>
        <p:nvSpPr>
          <p:cNvPr id="5" name="CuadroTexto 4">
            <a:extLst>
              <a:ext uri="{FF2B5EF4-FFF2-40B4-BE49-F238E27FC236}">
                <a16:creationId xmlns="" xmlns:a16="http://schemas.microsoft.com/office/drawing/2014/main" id="{5C78C25B-D55F-0E7A-B327-C0C469D9A7C2}"/>
              </a:ext>
            </a:extLst>
          </p:cNvPr>
          <p:cNvSpPr txBox="1"/>
          <p:nvPr/>
        </p:nvSpPr>
        <p:spPr>
          <a:xfrm>
            <a:off x="9772972" y="2231169"/>
            <a:ext cx="1195316" cy="523220"/>
          </a:xfrm>
          <a:prstGeom prst="rect">
            <a:avLst/>
          </a:prstGeom>
          <a:noFill/>
        </p:spPr>
        <p:txBody>
          <a:bodyPr wrap="square" rtlCol="0">
            <a:spAutoFit/>
          </a:bodyPr>
          <a:lstStyle/>
          <a:p>
            <a:pPr algn="ctr">
              <a:defRPr/>
            </a:pPr>
            <a:r>
              <a:rPr lang="es-CO" sz="1400" b="1" dirty="0">
                <a:solidFill>
                  <a:prstClr val="white"/>
                </a:solidFill>
              </a:rPr>
              <a:t>Meta anual 85%</a:t>
            </a:r>
            <a:endParaRPr lang="es-MX" sz="1400" b="1" dirty="0">
              <a:solidFill>
                <a:prstClr val="white"/>
              </a:solidFill>
            </a:endParaRPr>
          </a:p>
        </p:txBody>
      </p:sp>
      <p:sp>
        <p:nvSpPr>
          <p:cNvPr id="8" name="CuadroTexto 7">
            <a:extLst>
              <a:ext uri="{FF2B5EF4-FFF2-40B4-BE49-F238E27FC236}">
                <a16:creationId xmlns="" xmlns:a16="http://schemas.microsoft.com/office/drawing/2014/main" id="{B8C33244-9ECF-2C6F-C53D-355A2A79087F}"/>
              </a:ext>
            </a:extLst>
          </p:cNvPr>
          <p:cNvSpPr txBox="1"/>
          <p:nvPr/>
        </p:nvSpPr>
        <p:spPr>
          <a:xfrm>
            <a:off x="347085" y="246784"/>
            <a:ext cx="7494200" cy="461665"/>
          </a:xfrm>
          <a:prstGeom prst="rect">
            <a:avLst/>
          </a:prstGeom>
          <a:noFill/>
        </p:spPr>
        <p:txBody>
          <a:bodyPr wrap="square" rtlCol="0">
            <a:spAutoFit/>
          </a:bodyPr>
          <a:lstStyle/>
          <a:p>
            <a:pPr>
              <a:defRPr/>
            </a:pPr>
            <a:r>
              <a:rPr lang="es-ES" sz="2400" b="1" dirty="0">
                <a:solidFill>
                  <a:prstClr val="black">
                    <a:lumMod val="50000"/>
                    <a:lumOff val="50000"/>
                  </a:prstClr>
                </a:solidFill>
                <a:latin typeface="Poppins" panose="00000500000000000000" pitchFamily="50" charset="0"/>
                <a:cs typeface="Poppins" panose="00000500000000000000" pitchFamily="50" charset="0"/>
              </a:rPr>
              <a:t>Tamizaje </a:t>
            </a:r>
            <a:r>
              <a:rPr lang="es-ES" sz="2400" b="1" dirty="0">
                <a:solidFill>
                  <a:srgbClr val="A1C90E"/>
                </a:solidFill>
                <a:latin typeface="Poppins" panose="00000500000000000000" pitchFamily="50" charset="0"/>
                <a:cs typeface="Poppins" panose="00000500000000000000" pitchFamily="50" charset="0"/>
              </a:rPr>
              <a:t>cáncer de cérvix: citología</a:t>
            </a:r>
          </a:p>
        </p:txBody>
      </p:sp>
      <p:sp>
        <p:nvSpPr>
          <p:cNvPr id="9" name="CuadroTexto 8">
            <a:extLst>
              <a:ext uri="{FF2B5EF4-FFF2-40B4-BE49-F238E27FC236}">
                <a16:creationId xmlns="" xmlns:a16="http://schemas.microsoft.com/office/drawing/2014/main" id="{C4FC67C7-32B1-63D9-14B7-3628E98BC6BE}"/>
              </a:ext>
            </a:extLst>
          </p:cNvPr>
          <p:cNvSpPr txBox="1"/>
          <p:nvPr/>
        </p:nvSpPr>
        <p:spPr>
          <a:xfrm>
            <a:off x="1047435" y="6618020"/>
            <a:ext cx="6093500" cy="210058"/>
          </a:xfrm>
          <a:prstGeom prst="rect">
            <a:avLst/>
          </a:prstGeom>
          <a:noFill/>
        </p:spPr>
        <p:txBody>
          <a:bodyPr wrap="square" lIns="91440" tIns="45720" rIns="91440" bIns="45720" anchor="t">
            <a:spAutoFit/>
          </a:bodyPr>
          <a:lstStyle/>
          <a:p>
            <a:pPr>
              <a:lnSpc>
                <a:spcPct val="115000"/>
              </a:lnSpc>
              <a:spcAft>
                <a:spcPts val="1000"/>
              </a:spcAft>
              <a:defRPr/>
            </a:pPr>
            <a:r>
              <a:rPr lang="es-CO" sz="700" i="1" dirty="0">
                <a:solidFill>
                  <a:prstClr val="black"/>
                </a:solidFill>
                <a:ea typeface="Calibri" panose="020F0502020204030204" pitchFamily="34" charset="0"/>
                <a:cs typeface="Arial" panose="020B0604020202020204" pitchFamily="34" charset="0"/>
              </a:rPr>
              <a:t>Fuente: Gestion  de información (RIPS-CUPS-202-base de datos de laboratorios) aplicadas EPS delagente diciembre 2023</a:t>
            </a:r>
            <a:endParaRPr lang="es-CO" sz="700" dirty="0">
              <a:solidFill>
                <a:prstClr val="black"/>
              </a:solidFill>
              <a:latin typeface="Poppins "/>
              <a:ea typeface="Calibri"/>
              <a:cs typeface="Calibri"/>
            </a:endParaRPr>
          </a:p>
        </p:txBody>
      </p:sp>
      <p:pic>
        <p:nvPicPr>
          <p:cNvPr id="14" name="Imagen 13">
            <a:extLst>
              <a:ext uri="{FF2B5EF4-FFF2-40B4-BE49-F238E27FC236}">
                <a16:creationId xmlns="" xmlns:a16="http://schemas.microsoft.com/office/drawing/2014/main" id="{4CFCEBED-2D86-1848-B91A-5A225C40EC85}"/>
              </a:ext>
            </a:extLst>
          </p:cNvPr>
          <p:cNvPicPr>
            <a:picLocks noChangeAspect="1"/>
          </p:cNvPicPr>
          <p:nvPr/>
        </p:nvPicPr>
        <p:blipFill>
          <a:blip r:embed="rId4"/>
          <a:stretch>
            <a:fillRect/>
          </a:stretch>
        </p:blipFill>
        <p:spPr>
          <a:xfrm>
            <a:off x="347085" y="1316977"/>
            <a:ext cx="8248650" cy="5010150"/>
          </a:xfrm>
          <a:prstGeom prst="rect">
            <a:avLst/>
          </a:prstGeom>
        </p:spPr>
      </p:pic>
    </p:spTree>
    <p:extLst>
      <p:ext uri="{BB962C8B-B14F-4D97-AF65-F5344CB8AC3E}">
        <p14:creationId xmlns:p14="http://schemas.microsoft.com/office/powerpoint/2010/main" val="47349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12114</TotalTime>
  <Words>2393</Words>
  <Application>Microsoft Office PowerPoint</Application>
  <PresentationFormat>Panorámica</PresentationFormat>
  <Paragraphs>562</Paragraphs>
  <Slides>49</Slides>
  <Notes>0</Notes>
  <HiddenSlides>0</HiddenSlides>
  <MMClips>0</MMClips>
  <ScaleCrop>false</ScaleCrop>
  <HeadingPairs>
    <vt:vector size="6" baseType="variant">
      <vt:variant>
        <vt:lpstr>Fuentes usadas</vt:lpstr>
      </vt:variant>
      <vt:variant>
        <vt:i4>11</vt:i4>
      </vt:variant>
      <vt:variant>
        <vt:lpstr>Tema</vt:lpstr>
      </vt:variant>
      <vt:variant>
        <vt:i4>4</vt:i4>
      </vt:variant>
      <vt:variant>
        <vt:lpstr>Títulos de diapositiva</vt:lpstr>
      </vt:variant>
      <vt:variant>
        <vt:i4>49</vt:i4>
      </vt:variant>
    </vt:vector>
  </HeadingPairs>
  <TitlesOfParts>
    <vt:vector size="64" baseType="lpstr">
      <vt:lpstr>Poppins Black</vt:lpstr>
      <vt:lpstr>Poppins Light</vt:lpstr>
      <vt:lpstr>Wingdings</vt:lpstr>
      <vt:lpstr>Poppins SemiBold</vt:lpstr>
      <vt:lpstr>Calibri</vt:lpstr>
      <vt:lpstr>Poppins </vt:lpstr>
      <vt:lpstr>Times New Roman</vt:lpstr>
      <vt:lpstr>Poppins ExtraBold</vt:lpstr>
      <vt:lpstr>Poppins</vt:lpstr>
      <vt:lpstr>Arial</vt:lpstr>
      <vt:lpstr>Calibri Light</vt:lpstr>
      <vt:lpstr>Tema de Office</vt:lpstr>
      <vt:lpstr>1_Tema de Office</vt:lpstr>
      <vt:lpstr>2_Tema de Office</vt:lpstr>
      <vt:lpstr>3_Tema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Jose Gomez</dc:creator>
  <cp:lastModifiedBy>Paola Andrea Patiño Barreiro</cp:lastModifiedBy>
  <cp:revision>96</cp:revision>
  <dcterms:created xsi:type="dcterms:W3CDTF">2023-10-03T18:58:06Z</dcterms:created>
  <dcterms:modified xsi:type="dcterms:W3CDTF">2024-06-11T14:30:31Z</dcterms:modified>
</cp:coreProperties>
</file>