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5" r:id="rId5"/>
    <p:sldId id="266" r:id="rId6"/>
    <p:sldId id="357" r:id="rId7"/>
    <p:sldId id="349" r:id="rId8"/>
    <p:sldId id="358" r:id="rId9"/>
    <p:sldId id="359" r:id="rId10"/>
    <p:sldId id="360" r:id="rId11"/>
    <p:sldId id="288" r:id="rId12"/>
    <p:sldId id="355" r:id="rId13"/>
    <p:sldId id="356" r:id="rId14"/>
    <p:sldId id="290" r:id="rId15"/>
    <p:sldId id="291" r:id="rId16"/>
    <p:sldId id="292" r:id="rId17"/>
    <p:sldId id="333" r:id="rId18"/>
    <p:sldId id="363" r:id="rId19"/>
    <p:sldId id="364" r:id="rId20"/>
    <p:sldId id="332" r:id="rId21"/>
    <p:sldId id="362" r:id="rId22"/>
    <p:sldId id="293" r:id="rId23"/>
    <p:sldId id="361" r:id="rId24"/>
    <p:sldId id="280" r:id="rId25"/>
  </p:sldIdLst>
  <p:sldSz cx="12192000" cy="6858000"/>
  <p:notesSz cx="6858000" cy="9144000"/>
  <p:embeddedFontLs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Black" panose="00000A00000000000000" pitchFamily="2" charset="0"/>
      <p:bold r:id="rId30"/>
      <p:boldItalic r:id="rId31"/>
    </p:embeddedFont>
    <p:embeddedFont>
      <p:font typeface="Poppins ExtraBold" panose="00000900000000000000" pitchFamily="2" charset="0"/>
      <p:bold r:id="rId32"/>
      <p:boldItalic r:id="rId33"/>
    </p:embeddedFont>
    <p:embeddedFont>
      <p:font typeface="Poppins SemiBold" panose="00000700000000000000" pitchFamily="2" charset="0"/>
      <p:bold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44"/>
    <a:srgbClr val="A1C90E"/>
    <a:srgbClr val="006641"/>
    <a:srgbClr val="0F6641"/>
    <a:srgbClr val="717E86"/>
    <a:srgbClr val="006837"/>
    <a:srgbClr val="93B70D"/>
    <a:srgbClr val="0F6B32"/>
    <a:srgbClr val="0D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05467-48DB-484A-8D8C-64554837835A}" v="200" dt="2026-01-14T14:01:14.094"/>
    <p1510:client id="{336FE5BA-F6A3-C3D9-1BBB-03E60F40B7F8}" v="20" dt="2026-01-14T13:33:49.100"/>
    <p1510:client id="{96E79AC4-8590-4482-AEF9-692FE16A79D0}" v="30" dt="2026-01-13T17:41:41.212"/>
    <p1510:client id="{A0173F8C-9DEE-7496-10A7-ADE5C637DFFC}" v="155" dt="2026-01-13T17:08:35.786"/>
    <p1510:client id="{F85F51AB-ABA1-1C25-6482-1C48045B9A85}" v="102" dt="2026-01-14T13:57:17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dad_D\Comfenalco\comfenalcoeps\comportamiento_traslados_movilidad_4trimestre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Octubre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Hoja1!$C$2:$H$3</c:f>
              <c:multiLvlStrCache>
                <c:ptCount val="6"/>
                <c:lvl>
                  <c:pt idx="0">
                    <c:v>traslados de otras eps</c:v>
                  </c:pt>
                  <c:pt idx="1">
                    <c:v>Nuevos</c:v>
                  </c:pt>
                  <c:pt idx="2">
                    <c:v>total ingresos</c:v>
                  </c:pt>
                  <c:pt idx="3">
                    <c:v>Traslados a otras eps contributivas</c:v>
                  </c:pt>
                  <c:pt idx="4">
                    <c:v>traslados a otras EPS- subsidiadas</c:v>
                  </c:pt>
                  <c:pt idx="5">
                    <c:v>Total Egresos</c:v>
                  </c:pt>
                </c:lvl>
                <c:lvl>
                  <c:pt idx="0">
                    <c:v>Entrada de Usuarios</c:v>
                  </c:pt>
                  <c:pt idx="3">
                    <c:v>Salida de Usuarios</c:v>
                  </c:pt>
                </c:lvl>
              </c:multiLvlStrCache>
            </c:multiLvlStrRef>
          </c:cat>
          <c:val>
            <c:numRef>
              <c:f>Hoja1!$C$4:$H$4</c:f>
              <c:numCache>
                <c:formatCode>General</c:formatCode>
                <c:ptCount val="6"/>
                <c:pt idx="0" formatCode="_-* #,##0\ _€_-;\-* #,##0\ _€_-;_-* &quot;-&quot;??\ _€_-;_-@_-">
                  <c:v>1354</c:v>
                </c:pt>
                <c:pt idx="1">
                  <c:v>108</c:v>
                </c:pt>
                <c:pt idx="2">
                  <c:v>1462</c:v>
                </c:pt>
                <c:pt idx="3">
                  <c:v>951</c:v>
                </c:pt>
                <c:pt idx="4">
                  <c:v>22</c:v>
                </c:pt>
                <c:pt idx="5" formatCode="#,##0">
                  <c:v>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D-4D68-9AE4-B3F5F2EBF26D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A1C90E"/>
            </a:solidFill>
            <a:ln>
              <a:noFill/>
            </a:ln>
            <a:effectLst/>
          </c:spPr>
          <c:invertIfNegative val="0"/>
          <c:cat>
            <c:multiLvlStrRef>
              <c:f>Hoja1!$C$2:$H$3</c:f>
              <c:multiLvlStrCache>
                <c:ptCount val="6"/>
                <c:lvl>
                  <c:pt idx="0">
                    <c:v>traslados de otras eps</c:v>
                  </c:pt>
                  <c:pt idx="1">
                    <c:v>Nuevos</c:v>
                  </c:pt>
                  <c:pt idx="2">
                    <c:v>total ingresos</c:v>
                  </c:pt>
                  <c:pt idx="3">
                    <c:v>Traslados a otras eps contributivas</c:v>
                  </c:pt>
                  <c:pt idx="4">
                    <c:v>traslados a otras EPS- subsidiadas</c:v>
                  </c:pt>
                  <c:pt idx="5">
                    <c:v>Total Egresos</c:v>
                  </c:pt>
                </c:lvl>
                <c:lvl>
                  <c:pt idx="0">
                    <c:v>Entrada de Usuarios</c:v>
                  </c:pt>
                  <c:pt idx="3">
                    <c:v>Salida de Usuarios</c:v>
                  </c:pt>
                </c:lvl>
              </c:multiLvlStrCache>
            </c:multiLvlStrRef>
          </c:cat>
          <c:val>
            <c:numRef>
              <c:f>Hoja1!$C$5:$H$5</c:f>
              <c:numCache>
                <c:formatCode>General</c:formatCode>
                <c:ptCount val="6"/>
                <c:pt idx="0" formatCode="_-* #,##0\ _€_-;\-* #,##0\ _€_-;_-* &quot;-&quot;??\ _€_-;_-@_-">
                  <c:v>1096</c:v>
                </c:pt>
                <c:pt idx="1">
                  <c:v>120</c:v>
                </c:pt>
                <c:pt idx="2">
                  <c:v>1216</c:v>
                </c:pt>
                <c:pt idx="3">
                  <c:v>895</c:v>
                </c:pt>
                <c:pt idx="4">
                  <c:v>11</c:v>
                </c:pt>
                <c:pt idx="5" formatCode="#,##0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D-4D68-9AE4-B3F5F2EBF26D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Hoja1!$C$2:$H$3</c:f>
              <c:multiLvlStrCache>
                <c:ptCount val="6"/>
                <c:lvl>
                  <c:pt idx="0">
                    <c:v>traslados de otras eps</c:v>
                  </c:pt>
                  <c:pt idx="1">
                    <c:v>Nuevos</c:v>
                  </c:pt>
                  <c:pt idx="2">
                    <c:v>total ingresos</c:v>
                  </c:pt>
                  <c:pt idx="3">
                    <c:v>Traslados a otras eps contributivas</c:v>
                  </c:pt>
                  <c:pt idx="4">
                    <c:v>traslados a otras EPS- subsidiadas</c:v>
                  </c:pt>
                  <c:pt idx="5">
                    <c:v>Total Egresos</c:v>
                  </c:pt>
                </c:lvl>
                <c:lvl>
                  <c:pt idx="0">
                    <c:v>Entrada de Usuarios</c:v>
                  </c:pt>
                  <c:pt idx="3">
                    <c:v>Salida de Usuarios</c:v>
                  </c:pt>
                </c:lvl>
              </c:multiLvlStrCache>
            </c:multiLvlStrRef>
          </c:cat>
          <c:val>
            <c:numRef>
              <c:f>Hoja1!$C$6:$H$6</c:f>
              <c:numCache>
                <c:formatCode>General</c:formatCode>
                <c:ptCount val="6"/>
                <c:pt idx="0" formatCode="_-* #,##0\ _€_-;\-* #,##0\ _€_-;_-* &quot;-&quot;??\ _€_-;_-@_-">
                  <c:v>473</c:v>
                </c:pt>
                <c:pt idx="1">
                  <c:v>117</c:v>
                </c:pt>
                <c:pt idx="2">
                  <c:v>590</c:v>
                </c:pt>
                <c:pt idx="3">
                  <c:v>673</c:v>
                </c:pt>
                <c:pt idx="4">
                  <c:v>8</c:v>
                </c:pt>
                <c:pt idx="5" formatCode="#,##0">
                  <c:v>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D-4D68-9AE4-B3F5F2EBF26D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Total Trimestre</c:v>
                </c:pt>
              </c:strCache>
            </c:strRef>
          </c:tx>
          <c:spPr>
            <a:solidFill>
              <a:srgbClr val="0F6641"/>
            </a:solidFill>
            <a:ln>
              <a:noFill/>
            </a:ln>
            <a:effectLst/>
          </c:spPr>
          <c:invertIfNegative val="0"/>
          <c:cat>
            <c:multiLvlStrRef>
              <c:f>Hoja1!$C$2:$H$3</c:f>
              <c:multiLvlStrCache>
                <c:ptCount val="6"/>
                <c:lvl>
                  <c:pt idx="0">
                    <c:v>traslados de otras eps</c:v>
                  </c:pt>
                  <c:pt idx="1">
                    <c:v>Nuevos</c:v>
                  </c:pt>
                  <c:pt idx="2">
                    <c:v>total ingresos</c:v>
                  </c:pt>
                  <c:pt idx="3">
                    <c:v>Traslados a otras eps contributivas</c:v>
                  </c:pt>
                  <c:pt idx="4">
                    <c:v>traslados a otras EPS- subsidiadas</c:v>
                  </c:pt>
                  <c:pt idx="5">
                    <c:v>Total Egresos</c:v>
                  </c:pt>
                </c:lvl>
                <c:lvl>
                  <c:pt idx="0">
                    <c:v>Entrada de Usuarios</c:v>
                  </c:pt>
                  <c:pt idx="3">
                    <c:v>Salida de Usuarios</c:v>
                  </c:pt>
                </c:lvl>
              </c:multiLvlStrCache>
            </c:multiLvlStrRef>
          </c:cat>
          <c:val>
            <c:numRef>
              <c:f>Hoja1!$C$7:$H$7</c:f>
              <c:numCache>
                <c:formatCode>#,##0</c:formatCode>
                <c:ptCount val="6"/>
                <c:pt idx="0">
                  <c:v>2923</c:v>
                </c:pt>
                <c:pt idx="1">
                  <c:v>345</c:v>
                </c:pt>
                <c:pt idx="2" formatCode="General">
                  <c:v>3268</c:v>
                </c:pt>
                <c:pt idx="3">
                  <c:v>2519</c:v>
                </c:pt>
                <c:pt idx="4">
                  <c:v>41</c:v>
                </c:pt>
                <c:pt idx="5">
                  <c:v>2560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7D-4D68-9AE4-B3F5F2EBF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936320"/>
        <c:axId val="1876939584"/>
      </c:barChart>
      <c:catAx>
        <c:axId val="187693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76939584"/>
        <c:crosses val="autoZero"/>
        <c:auto val="1"/>
        <c:lblAlgn val="ctr"/>
        <c:lblOffset val="100"/>
        <c:noMultiLvlLbl val="0"/>
      </c:catAx>
      <c:valAx>
        <c:axId val="18769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76936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BBA9-79AB-D60E-B9DE-7C874009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E759A-2762-9EEC-1BD3-F1B53FCD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6EAEB-9795-A855-B9F9-29A6764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54DDE-64A8-73A5-232B-5177659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79875-B3AC-0479-7EB6-82534F9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3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F0AE-3AFD-79DA-1295-1F9EF5ED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7E7AE-0191-7C1B-F62E-7DFFD019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2AFC5-5025-05CE-8E6C-DFD89DD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6D1DA-0521-82DA-8993-EDE8C217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57DD6-B2A3-056D-5B6A-200FE03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3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CA298-E7B5-FE51-7C34-A0B27BD1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B25FE-07D8-42D4-65E8-7BB54D68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DEAC7-28B2-F3EF-EBBB-9654D3E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BB293-D0B3-9135-F7FD-BC67E85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F0639-1D6B-7E78-5BA9-C5B4AB8B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2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1984-F196-E0EA-3813-80B202F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D3818-0969-2C3F-ED86-CDE19B3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F994B-DD7D-8194-F195-9F7C1C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63389-5CDF-349C-54A2-21B2354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C63A0-4BD2-B88B-8318-89C4B8D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6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79C2-3369-EC24-2775-2961C10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22B5-A79A-FB52-31EE-12D71429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7D0AD-8CAA-CEDD-68B4-93AA08E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814DB-BF9A-0BB3-7CB9-721D6CC0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DEEF1-F0A9-4840-5982-84236EC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2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EDDB-261A-604F-0D23-4777A8FB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32B7A-5EF5-2ECB-855E-2B731CA1F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3EA31-D894-A7D9-6842-04C97016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13E2E-5CB4-DA1D-CD4E-AF9FC6F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F384C-5B21-918F-9CB4-4D67169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42908-CCD4-433D-E765-7DCB73D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A4E1-121A-2B0E-3FA0-C941AD1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769B9-107C-40E3-4F84-CC1C64A1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7E990-7962-3396-94B3-C5BDBD9B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76A1D-511A-6EF6-A22B-7567F1524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09E4-62A2-5BEF-185B-025B7407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8A939A-5D05-4185-40D9-0944C2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010BD-B30C-0069-8184-09A47DA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BEF7-65CA-E2C6-4A33-D3C3495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5E59-A079-3ED0-905D-B6FECF8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183477-698E-9EF9-6FE1-01D93365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D5990-1F01-C1E5-2C45-765627C3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F2895-5BD9-7FC9-A49F-0DD1F658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5698B-3200-D13F-205F-1A327CBB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DD83A-83DF-4913-0AB4-9D73CB2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535F-2A36-E608-4F3F-7C08294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2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D77F-EDC0-D32E-7942-22C82DB2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C746B-C863-9BD0-8877-266F47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0B429-5043-CC0D-9F5C-A122228B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9ABC9-98BB-DBAF-1562-66BEED8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47D6-B171-B265-ECF5-DB8F6F46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64278-D375-434B-7051-6961DC4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FD66-F4F0-9CAF-750B-3A90B1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6EAC7-A1C2-E46B-8FFC-6C9ED9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FF42E-C514-9C4F-45A2-7EE142E7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F171E-2C9A-799D-3CC3-CCEEC18D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9CEAF-7709-4BF5-9A84-4D6410F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AF1AE-DD53-ADEC-6E8E-BD3BD68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2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5FFFFB-8BD4-CE00-C454-7816341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58A29-1E24-D6E8-FA19-081356A7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374F9-C00A-809C-545F-30159100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3594-D62F-4D99-8F6C-4EF0363A64A7}" type="datetimeFigureOut">
              <a:rPr lang="es-CO" smtClean="0"/>
              <a:t>15/01/2026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F2637-D35D-476E-782B-B65869F6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CCB60-641F-9BDD-4AF7-D47FA7BA9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5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sdelagente.com.co/oportunidad-de-cita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sdelagente.com.co/personas/directorio-red-de-prestadores-ep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psdelagente.com.co/Indicadores-de-gestio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726612" y="2086527"/>
            <a:ext cx="4815839" cy="229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5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Micrositio </a:t>
            </a:r>
            <a:r>
              <a:rPr lang="es-ES" sz="4400" b="1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Rendición de Cuentas</a:t>
            </a:r>
            <a:r>
              <a:rPr lang="es-ES" sz="5400" b="1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5400" b="1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5F5BED-C2CD-34B1-E41D-EDF56BA95A2E}"/>
              </a:ext>
            </a:extLst>
          </p:cNvPr>
          <p:cNvSpPr txBox="1"/>
          <p:nvPr/>
        </p:nvSpPr>
        <p:spPr>
          <a:xfrm>
            <a:off x="788745" y="4198259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trimestre– </a:t>
            </a:r>
            <a:r>
              <a:rPr lang="es-E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Octubre a Diciembre 2025</a:t>
            </a:r>
            <a:endParaRPr lang="es-CO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754490A-3B56-F941-9435-349C6E7E10C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3" name="Imagen 2" descr="Logotipo&#10;&#10;El contenido generado por IA puede ser incorrecto.">
              <a:extLst>
                <a:ext uri="{FF2B5EF4-FFF2-40B4-BE49-F238E27FC236}">
                  <a16:creationId xmlns:a16="http://schemas.microsoft.com/office/drawing/2014/main" id="{839981A4-6577-DEB7-48A4-041FAC70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3" y="6179044"/>
              <a:ext cx="709990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B468946-4535-959F-7644-C7D9DD72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5185840"/>
              <a:ext cx="156838" cy="139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8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5D900-3B3E-F94B-06CC-EE156D29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BD76C65-9F12-F14D-77D3-7CAB9F34E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485FAC4-D813-07AE-2BD8-96BCA92AB77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4D1D560-311C-F0D5-11B3-1686C8925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10AB193-CD62-A989-C7A7-2A59801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3469275-33E3-5B3F-3CD6-F7BFE13B1CB1}"/>
              </a:ext>
            </a:extLst>
          </p:cNvPr>
          <p:cNvSpPr/>
          <p:nvPr/>
        </p:nvSpPr>
        <p:spPr>
          <a:xfrm>
            <a:off x="1311111" y="4540568"/>
            <a:ext cx="9768013" cy="1625776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Consulta especializada se puede consulta en el siguiente link</a:t>
            </a:r>
          </a:p>
          <a:p>
            <a:pPr algn="ctr"/>
            <a:endParaRPr lang="es-ES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6"/>
              </a:rPr>
              <a:t>https://epsdelagente.com.co/oportunidad-de-citas/</a:t>
            </a:r>
            <a:endParaRPr lang="es-ES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66FE0B-52CB-B5C0-6488-8445FDFAA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8838"/>
            <a:ext cx="12192000" cy="30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F9F1A-BEE3-0110-38D5-337B5960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1E475927-E022-639D-1EF1-CF5DC55DC636}"/>
              </a:ext>
            </a:extLst>
          </p:cNvPr>
          <p:cNvSpPr txBox="1"/>
          <p:nvPr/>
        </p:nvSpPr>
        <p:spPr>
          <a:xfrm>
            <a:off x="1056641" y="3661962"/>
            <a:ext cx="482599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 de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Prestadores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7323A9-6B2D-3C58-EAF4-30B5532C1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1161865-9D16-3C37-E7D3-68A8FE78373B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FBBE3DDD-0195-0F65-4A65-4EDB6F5E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94805EF-9314-7E01-F474-29B1600BD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8B553AB-649D-2C22-6B40-016C713A8CA8}"/>
              </a:ext>
            </a:extLst>
          </p:cNvPr>
          <p:cNvSpPr txBox="1"/>
          <p:nvPr/>
        </p:nvSpPr>
        <p:spPr>
          <a:xfrm>
            <a:off x="1127760" y="5115921"/>
            <a:ext cx="4754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DADE2-3552-CDCD-225F-4857DCBC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437DD00-D3E4-02D5-C817-75B8DEDB7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D238556-9474-3736-6B0F-1B31917F9638}"/>
              </a:ext>
            </a:extLst>
          </p:cNvPr>
          <p:cNvSpPr/>
          <p:nvPr/>
        </p:nvSpPr>
        <p:spPr>
          <a:xfrm>
            <a:off x="1255115" y="4370382"/>
            <a:ext cx="9105565" cy="1938992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3153B08-5EB6-B483-B52C-594041C9B614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8ED142B-6C32-6DEA-DE47-ED3CA0D8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A549A6A-BF3A-4178-CD7E-A187A132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F6A79888-BB2F-B833-23F1-FC9A90251E69}"/>
              </a:ext>
            </a:extLst>
          </p:cNvPr>
          <p:cNvSpPr txBox="1"/>
          <p:nvPr/>
        </p:nvSpPr>
        <p:spPr>
          <a:xfrm>
            <a:off x="1428624" y="4626907"/>
            <a:ext cx="9105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Para consultar la Red de Prestadores consulta en el siguiente link</a:t>
            </a:r>
          </a:p>
          <a:p>
            <a:pPr algn="just"/>
            <a:endParaRPr lang="es-ES" sz="2000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ES" sz="2000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6"/>
              </a:rPr>
              <a:t>https://epsdelagente.com.co/personas/directorio-red-de-prestadores-eps/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just"/>
            <a:endParaRPr lang="es-ES" sz="2000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22F9B4-F98B-6634-B1B3-B2D4885EB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2262"/>
            <a:ext cx="12192000" cy="31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0605D-38EB-FB5D-87F1-5D113B44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ACEE1E9-8C50-5CCD-69AC-FA1B987DC058}"/>
              </a:ext>
            </a:extLst>
          </p:cNvPr>
          <p:cNvSpPr txBox="1"/>
          <p:nvPr/>
        </p:nvSpPr>
        <p:spPr>
          <a:xfrm>
            <a:off x="874694" y="2469266"/>
            <a:ext cx="4825999" cy="22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Canal de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Presencial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FF2D9F-F3F6-FC54-F1C5-9CACA2056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85834D2-8A8B-E9E2-6E2B-F87B5784275F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4CB9ECD2-347C-46E4-4C6F-55D91FAD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1A00845-1514-1ED6-C37B-C1E95542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6F3AAE2-DE8E-E1E8-1EEB-F78C11B241EF}"/>
              </a:ext>
            </a:extLst>
          </p:cNvPr>
          <p:cNvSpPr txBox="1"/>
          <p:nvPr/>
        </p:nvSpPr>
        <p:spPr>
          <a:xfrm>
            <a:off x="1127760" y="5115921"/>
            <a:ext cx="482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8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D25AB-C18B-9700-F3CB-C00908FB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4DDAEBC-979C-DEA5-AC06-574CC56A7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73" y="385372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6B6877E-2FFC-BCF6-815F-1549670BA89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172C4E5-5BFD-EF90-2EF8-5C3B2266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748AFB-6CF0-2555-0066-B976A96A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D3CE78-F6B1-F19F-B6BA-8EB709124E5A}"/>
              </a:ext>
            </a:extLst>
          </p:cNvPr>
          <p:cNvGraphicFramePr>
            <a:graphicFrameLocks noGrp="1"/>
          </p:cNvGraphicFramePr>
          <p:nvPr/>
        </p:nvGraphicFramePr>
        <p:xfrm>
          <a:off x="2967037" y="1943100"/>
          <a:ext cx="6257925" cy="2971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708223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2992990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142125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7922463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73038602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Sede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Oct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Nov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Dic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Total 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99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Centro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2.993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2.805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2.267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36.288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223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Cámbulos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1.411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920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916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16.167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5961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Norte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430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370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5.493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9046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La Base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423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5.619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673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Río Cauca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683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521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6.205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397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Emcali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371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387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3.904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1548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PCE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422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242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4.090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6089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TOTAL 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6.998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6.006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4.993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77.766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44" marR="6344" marT="63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97345"/>
                  </a:ext>
                </a:extLst>
              </a:tr>
            </a:tbl>
          </a:graphicData>
        </a:graphic>
      </p:graphicFrame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C0F786-6550-C6FE-E961-E363695D1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C000527-AF11-3760-25D1-50F5FD30C2B2}"/>
              </a:ext>
            </a:extLst>
          </p:cNvPr>
          <p:cNvGrpSpPr/>
          <p:nvPr/>
        </p:nvGrpSpPr>
        <p:grpSpPr>
          <a:xfrm>
            <a:off x="852805" y="1919216"/>
            <a:ext cx="1219209" cy="3833274"/>
            <a:chOff x="852805" y="1919216"/>
            <a:chExt cx="1219209" cy="3833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F41E2E3-B1C1-89CE-618A-369B9ABC99A3}"/>
                </a:ext>
              </a:extLst>
            </p:cNvPr>
            <p:cNvGrpSpPr/>
            <p:nvPr/>
          </p:nvGrpSpPr>
          <p:grpSpPr>
            <a:xfrm>
              <a:off x="852805" y="3245212"/>
              <a:ext cx="1219209" cy="1181281"/>
              <a:chOff x="852805" y="3245212"/>
              <a:chExt cx="1292227" cy="1280516"/>
            </a:xfrm>
          </p:grpSpPr>
          <p:sp>
            <p:nvSpPr>
              <p:cNvPr id="25" name="Hexágono 24">
                <a:extLst>
                  <a:ext uri="{FF2B5EF4-FFF2-40B4-BE49-F238E27FC236}">
                    <a16:creationId xmlns:a16="http://schemas.microsoft.com/office/drawing/2014/main" id="{C5DA643F-15FB-6586-C4B9-4F7883658E2D}"/>
                  </a:ext>
                </a:extLst>
              </p:cNvPr>
              <p:cNvSpPr/>
              <p:nvPr/>
            </p:nvSpPr>
            <p:spPr>
              <a:xfrm rot="5400000">
                <a:off x="847142" y="3323891"/>
                <a:ext cx="1280516" cy="1123158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26" name="CuadroTexto 17">
                <a:extLst>
                  <a:ext uri="{FF2B5EF4-FFF2-40B4-BE49-F238E27FC236}">
                    <a16:creationId xmlns:a16="http://schemas.microsoft.com/office/drawing/2014/main" id="{7FB71349-64E7-37F4-3E38-7CC16A27A315}"/>
                  </a:ext>
                </a:extLst>
              </p:cNvPr>
              <p:cNvSpPr txBox="1"/>
              <p:nvPr/>
            </p:nvSpPr>
            <p:spPr>
              <a:xfrm>
                <a:off x="852805" y="3432585"/>
                <a:ext cx="1292227" cy="8007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18%</a:t>
                </a: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Cámbulos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68BDB51-2F81-BC15-D2DE-0CDF5820E1BF}"/>
                </a:ext>
              </a:extLst>
            </p:cNvPr>
            <p:cNvGrpSpPr/>
            <p:nvPr/>
          </p:nvGrpSpPr>
          <p:grpSpPr>
            <a:xfrm>
              <a:off x="938130" y="1919216"/>
              <a:ext cx="1043258" cy="1181281"/>
              <a:chOff x="938130" y="1919216"/>
              <a:chExt cx="1158684" cy="1280521"/>
            </a:xfrm>
          </p:grpSpPr>
          <p:sp>
            <p:nvSpPr>
              <p:cNvPr id="23" name="Hexágono 22">
                <a:extLst>
                  <a:ext uri="{FF2B5EF4-FFF2-40B4-BE49-F238E27FC236}">
                    <a16:creationId xmlns:a16="http://schemas.microsoft.com/office/drawing/2014/main" id="{4BDB2140-85FF-84C5-C121-42A31E3F56DD}"/>
                  </a:ext>
                </a:extLst>
              </p:cNvPr>
              <p:cNvSpPr/>
              <p:nvPr/>
            </p:nvSpPr>
            <p:spPr>
              <a:xfrm rot="5400000">
                <a:off x="859448" y="1997898"/>
                <a:ext cx="1280521" cy="1123158"/>
              </a:xfrm>
              <a:prstGeom prst="hexagon">
                <a:avLst/>
              </a:prstGeom>
              <a:solidFill>
                <a:srgbClr val="006837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24" name="CuadroTexto 15">
                <a:extLst>
                  <a:ext uri="{FF2B5EF4-FFF2-40B4-BE49-F238E27FC236}">
                    <a16:creationId xmlns:a16="http://schemas.microsoft.com/office/drawing/2014/main" id="{9C225EBA-5411-7009-BFF4-9FE1A7E941B5}"/>
                  </a:ext>
                </a:extLst>
              </p:cNvPr>
              <p:cNvSpPr txBox="1"/>
              <p:nvPr/>
            </p:nvSpPr>
            <p:spPr>
              <a:xfrm>
                <a:off x="949653" y="2192420"/>
                <a:ext cx="1147161" cy="7673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45%</a:t>
                </a:r>
              </a:p>
              <a:p>
                <a:pPr algn="ctr"/>
                <a:r>
                  <a:rPr lang="es-ES" sz="12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Centro</a:t>
                </a:r>
                <a:endParaRPr lang="es-CO" sz="1200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CE2F13C-D243-1F77-EBAE-C772134664D4}"/>
                </a:ext>
              </a:extLst>
            </p:cNvPr>
            <p:cNvGrpSpPr/>
            <p:nvPr/>
          </p:nvGrpSpPr>
          <p:grpSpPr>
            <a:xfrm>
              <a:off x="897708" y="4571208"/>
              <a:ext cx="1116104" cy="1181282"/>
              <a:chOff x="897708" y="4571208"/>
              <a:chExt cx="1147829" cy="1280521"/>
            </a:xfrm>
          </p:grpSpPr>
          <p:sp>
            <p:nvSpPr>
              <p:cNvPr id="21" name="Hexágono 20">
                <a:extLst>
                  <a:ext uri="{FF2B5EF4-FFF2-40B4-BE49-F238E27FC236}">
                    <a16:creationId xmlns:a16="http://schemas.microsoft.com/office/drawing/2014/main" id="{2C990C85-BB4F-E151-D9A9-FBD9FD355AA6}"/>
                  </a:ext>
                </a:extLst>
              </p:cNvPr>
              <p:cNvSpPr/>
              <p:nvPr/>
            </p:nvSpPr>
            <p:spPr>
              <a:xfrm rot="5400000">
                <a:off x="819026" y="4649890"/>
                <a:ext cx="1280521" cy="1123158"/>
              </a:xfrm>
              <a:prstGeom prst="hexagon">
                <a:avLst/>
              </a:prstGeom>
              <a:solidFill>
                <a:srgbClr val="A1C90E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22" name="CuadroTexto 13">
                <a:extLst>
                  <a:ext uri="{FF2B5EF4-FFF2-40B4-BE49-F238E27FC236}">
                    <a16:creationId xmlns:a16="http://schemas.microsoft.com/office/drawing/2014/main" id="{464BBCAC-0F5F-4C2B-62C2-40969065876D}"/>
                  </a:ext>
                </a:extLst>
              </p:cNvPr>
              <p:cNvSpPr txBox="1"/>
              <p:nvPr/>
            </p:nvSpPr>
            <p:spPr>
              <a:xfrm>
                <a:off x="922379" y="4627579"/>
                <a:ext cx="1123158" cy="10342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10%</a:t>
                </a:r>
                <a:endParaRPr lang="es-CO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Rio Cauca</a:t>
                </a:r>
              </a:p>
            </p:txBody>
          </p:sp>
        </p:grpSp>
      </p:grpSp>
      <p:sp>
        <p:nvSpPr>
          <p:cNvPr id="11" name="CuadroTexto 19">
            <a:extLst>
              <a:ext uri="{FF2B5EF4-FFF2-40B4-BE49-F238E27FC236}">
                <a16:creationId xmlns:a16="http://schemas.microsoft.com/office/drawing/2014/main" id="{F4DFBC0A-9EB8-044A-8C9C-17DBBDA7A405}"/>
              </a:ext>
            </a:extLst>
          </p:cNvPr>
          <p:cNvSpPr txBox="1"/>
          <p:nvPr/>
        </p:nvSpPr>
        <p:spPr>
          <a:xfrm>
            <a:off x="514703" y="1123583"/>
            <a:ext cx="193333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prstClr val="black">
                    <a:lumMod val="50000"/>
                    <a:lumOff val="50000"/>
                  </a:prstClr>
                </a:solidFill>
                <a:latin typeface="Poppins" panose="020B0604020202020204" charset="0"/>
                <a:cs typeface="Poppins" panose="020B0604020202020204" charset="0"/>
              </a:rPr>
              <a:t>Participación Total por Oficina/ Punto  de Atención al Usuario</a:t>
            </a:r>
          </a:p>
          <a:p>
            <a:pPr algn="ctr"/>
            <a:endParaRPr lang="es-CO" sz="500" b="1">
              <a:solidFill>
                <a:prstClr val="black">
                  <a:lumMod val="50000"/>
                  <a:lumOff val="50000"/>
                </a:prst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A72674E-05A6-43C1-DEF3-DA7ED2A7FCA3}"/>
              </a:ext>
            </a:extLst>
          </p:cNvPr>
          <p:cNvSpPr/>
          <p:nvPr/>
        </p:nvSpPr>
        <p:spPr>
          <a:xfrm>
            <a:off x="726611" y="528744"/>
            <a:ext cx="1597024" cy="385664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lang="es-CO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217EC50-B261-8CF9-BCF3-A994502C9723}"/>
              </a:ext>
            </a:extLst>
          </p:cNvPr>
          <p:cNvSpPr txBox="1"/>
          <p:nvPr/>
        </p:nvSpPr>
        <p:spPr>
          <a:xfrm>
            <a:off x="1236846" y="601054"/>
            <a:ext cx="576554" cy="243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1500" b="1" kern="0" spc="-2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s-CO" sz="1500" b="1" kern="0" spc="-20">
                <a:solidFill>
                  <a:schemeClr val="bg1"/>
                </a:solidFill>
                <a:latin typeface="Arial"/>
                <a:cs typeface="Arial"/>
              </a:rPr>
              <a:t>ali</a:t>
            </a:r>
            <a:endParaRPr sz="1500" ker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282D383-1D7F-CAF6-05C9-8514FF74F791}"/>
              </a:ext>
            </a:extLst>
          </p:cNvPr>
          <p:cNvSpPr/>
          <p:nvPr/>
        </p:nvSpPr>
        <p:spPr>
          <a:xfrm>
            <a:off x="2652725" y="5166991"/>
            <a:ext cx="6893132" cy="710130"/>
          </a:xfrm>
          <a:prstGeom prst="roundRect">
            <a:avLst>
              <a:gd name="adj" fmla="val 911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03200" dist="76200" dir="5400000" sx="97000" sy="97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40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*Cantidad de atenciones realizadas por Oficina / Punto de Atención al Usuario.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56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C6FD6-E908-5946-8294-608B2EEE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23C08ED-BAB6-8130-0F50-60EB8AF8D132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B058FDA-8EF4-5863-71E4-66903EEDF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FC6A3A0-759E-C2E6-7D53-957902BCD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FAC23FF-F80A-7371-5F3A-6D1BD4ACA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F6EAC79-FE3D-F897-C2A5-D538FD4BA4C6}"/>
              </a:ext>
            </a:extLst>
          </p:cNvPr>
          <p:cNvGrpSpPr/>
          <p:nvPr/>
        </p:nvGrpSpPr>
        <p:grpSpPr>
          <a:xfrm>
            <a:off x="852805" y="1919216"/>
            <a:ext cx="1219209" cy="3833274"/>
            <a:chOff x="3641775" y="249429"/>
            <a:chExt cx="1219209" cy="3833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2468DCC-CEB4-522B-744E-55BFA85E4D67}"/>
                </a:ext>
              </a:extLst>
            </p:cNvPr>
            <p:cNvGrpSpPr/>
            <p:nvPr/>
          </p:nvGrpSpPr>
          <p:grpSpPr>
            <a:xfrm>
              <a:off x="3641775" y="1575425"/>
              <a:ext cx="1219209" cy="1181281"/>
              <a:chOff x="8119089" y="532333"/>
              <a:chExt cx="1292227" cy="1280516"/>
            </a:xfrm>
          </p:grpSpPr>
          <p:sp>
            <p:nvSpPr>
              <p:cNvPr id="36" name="Hexágono 35">
                <a:extLst>
                  <a:ext uri="{FF2B5EF4-FFF2-40B4-BE49-F238E27FC236}">
                    <a16:creationId xmlns:a16="http://schemas.microsoft.com/office/drawing/2014/main" id="{B0FEE9A3-2151-BBE9-F779-0FDF0B56208C}"/>
                  </a:ext>
                </a:extLst>
              </p:cNvPr>
              <p:cNvSpPr/>
              <p:nvPr/>
            </p:nvSpPr>
            <p:spPr>
              <a:xfrm rot="5400000">
                <a:off x="8113426" y="611012"/>
                <a:ext cx="1280516" cy="1123158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56BB256-3EA3-7554-091B-AEFE4B214F9A}"/>
                  </a:ext>
                </a:extLst>
              </p:cNvPr>
              <p:cNvSpPr txBox="1"/>
              <p:nvPr/>
            </p:nvSpPr>
            <p:spPr>
              <a:xfrm>
                <a:off x="8119089" y="719706"/>
                <a:ext cx="1292227" cy="8007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20%</a:t>
                </a: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B/tura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45F99BD-2D8A-8AED-4C6A-A817DDC26B33}"/>
                </a:ext>
              </a:extLst>
            </p:cNvPr>
            <p:cNvGrpSpPr/>
            <p:nvPr/>
          </p:nvGrpSpPr>
          <p:grpSpPr>
            <a:xfrm>
              <a:off x="3727100" y="249429"/>
              <a:ext cx="1043258" cy="1181281"/>
              <a:chOff x="3629551" y="1634040"/>
              <a:chExt cx="1158684" cy="1280521"/>
            </a:xfrm>
          </p:grpSpPr>
          <p:sp>
            <p:nvSpPr>
              <p:cNvPr id="34" name="Hexágono 33">
                <a:extLst>
                  <a:ext uri="{FF2B5EF4-FFF2-40B4-BE49-F238E27FC236}">
                    <a16:creationId xmlns:a16="http://schemas.microsoft.com/office/drawing/2014/main" id="{3C86010F-F269-B098-AA76-D089A376BB73}"/>
                  </a:ext>
                </a:extLst>
              </p:cNvPr>
              <p:cNvSpPr/>
              <p:nvPr/>
            </p:nvSpPr>
            <p:spPr>
              <a:xfrm rot="5400000">
                <a:off x="3550869" y="1712722"/>
                <a:ext cx="1280521" cy="1123158"/>
              </a:xfrm>
              <a:prstGeom prst="hexagon">
                <a:avLst/>
              </a:prstGeom>
              <a:solidFill>
                <a:srgbClr val="006837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59BF5D67-6C58-3BDF-4E89-532056DEA854}"/>
                  </a:ext>
                </a:extLst>
              </p:cNvPr>
              <p:cNvSpPr txBox="1"/>
              <p:nvPr/>
            </p:nvSpPr>
            <p:spPr>
              <a:xfrm>
                <a:off x="3641074" y="1907244"/>
                <a:ext cx="1147161" cy="7673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41%</a:t>
                </a:r>
              </a:p>
              <a:p>
                <a:pPr algn="ctr"/>
                <a:r>
                  <a:rPr lang="es-ES" sz="12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Palmira</a:t>
                </a:r>
                <a:endParaRPr lang="es-CO" sz="1200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B6E3BBF9-90C2-B945-A2E4-2FFB24D743F8}"/>
                </a:ext>
              </a:extLst>
            </p:cNvPr>
            <p:cNvGrpSpPr/>
            <p:nvPr/>
          </p:nvGrpSpPr>
          <p:grpSpPr>
            <a:xfrm>
              <a:off x="3686678" y="2901421"/>
              <a:ext cx="1116104" cy="1181282"/>
              <a:chOff x="7774472" y="6140281"/>
              <a:chExt cx="1147829" cy="1280521"/>
            </a:xfrm>
          </p:grpSpPr>
          <p:sp>
            <p:nvSpPr>
              <p:cNvPr id="32" name="Hexágono 31">
                <a:extLst>
                  <a:ext uri="{FF2B5EF4-FFF2-40B4-BE49-F238E27FC236}">
                    <a16:creationId xmlns:a16="http://schemas.microsoft.com/office/drawing/2014/main" id="{15FFDE6D-9FCC-E540-FB6C-C3D82A03CFFB}"/>
                  </a:ext>
                </a:extLst>
              </p:cNvPr>
              <p:cNvSpPr/>
              <p:nvPr/>
            </p:nvSpPr>
            <p:spPr>
              <a:xfrm rot="5400000">
                <a:off x="7695790" y="6218963"/>
                <a:ext cx="1280521" cy="1123158"/>
              </a:xfrm>
              <a:prstGeom prst="hexagon">
                <a:avLst/>
              </a:prstGeom>
              <a:solidFill>
                <a:srgbClr val="A1C90E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C36ECA1-13E7-1FB0-8208-A2B5DD330CEB}"/>
                  </a:ext>
                </a:extLst>
              </p:cNvPr>
              <p:cNvSpPr txBox="1"/>
              <p:nvPr/>
            </p:nvSpPr>
            <p:spPr>
              <a:xfrm>
                <a:off x="7799143" y="6196652"/>
                <a:ext cx="1123158" cy="800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23%</a:t>
                </a:r>
                <a:endParaRPr lang="es-CO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Yumbo</a:t>
                </a:r>
              </a:p>
            </p:txBody>
          </p:sp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C44AA98-C8AA-D08A-04A7-7380118ECEA4}"/>
              </a:ext>
            </a:extLst>
          </p:cNvPr>
          <p:cNvSpPr txBox="1"/>
          <p:nvPr/>
        </p:nvSpPr>
        <p:spPr>
          <a:xfrm>
            <a:off x="590360" y="1233592"/>
            <a:ext cx="193333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1200">
                <a:solidFill>
                  <a:prstClr val="black">
                    <a:lumMod val="50000"/>
                    <a:lumOff val="50000"/>
                  </a:prstClr>
                </a:solidFill>
                <a:latin typeface="Poppins" panose="020B0604020202020204" charset="0"/>
                <a:cs typeface="Poppins" panose="020B0604020202020204" charset="0"/>
              </a:rPr>
              <a:t>Participación Total por Oficina/ Punto de Atención al Usuario</a:t>
            </a:r>
            <a:endParaRPr lang="es-CO" sz="500" b="1">
              <a:solidFill>
                <a:prstClr val="black">
                  <a:lumMod val="50000"/>
                  <a:lumOff val="50000"/>
                </a:prst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DCCCD3E1-3159-50E0-BC6E-37E85D65E7A3}"/>
              </a:ext>
            </a:extLst>
          </p:cNvPr>
          <p:cNvSpPr/>
          <p:nvPr/>
        </p:nvSpPr>
        <p:spPr>
          <a:xfrm>
            <a:off x="758513" y="537541"/>
            <a:ext cx="1597024" cy="385664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D17C3222-8750-0227-06FA-2AA63737F127}"/>
              </a:ext>
            </a:extLst>
          </p:cNvPr>
          <p:cNvSpPr txBox="1"/>
          <p:nvPr/>
        </p:nvSpPr>
        <p:spPr>
          <a:xfrm>
            <a:off x="896373" y="602522"/>
            <a:ext cx="134709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MX" sz="1500" b="1" kern="0" spc="-20">
                <a:solidFill>
                  <a:schemeClr val="bg1"/>
                </a:solidFill>
                <a:latin typeface="Arial"/>
                <a:cs typeface="Arial"/>
              </a:rPr>
              <a:t>Regional Valle</a:t>
            </a:r>
            <a:endParaRPr sz="1500" ker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11FDF84A-3D3D-9030-9F68-5A520A314F2A}"/>
              </a:ext>
            </a:extLst>
          </p:cNvPr>
          <p:cNvSpPr/>
          <p:nvPr/>
        </p:nvSpPr>
        <p:spPr>
          <a:xfrm>
            <a:off x="3172649" y="4563903"/>
            <a:ext cx="7320562" cy="756755"/>
          </a:xfrm>
          <a:prstGeom prst="roundRect">
            <a:avLst>
              <a:gd name="adj" fmla="val 911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03200" dist="76200" dir="5400000" sx="97000" sy="97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O" sz="140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*Cantidad de atenciones realizadas por Oficina / Punto de Atención al Usuario.</a:t>
            </a:r>
          </a:p>
        </p:txBody>
      </p: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6837F263-E8FE-31D8-D8F9-0766C49D3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37230"/>
              </p:ext>
            </p:extLst>
          </p:nvPr>
        </p:nvGraphicFramePr>
        <p:xfrm>
          <a:off x="3331029" y="1374948"/>
          <a:ext cx="7149691" cy="2781778"/>
        </p:xfrm>
        <a:graphic>
          <a:graphicData uri="http://schemas.openxmlformats.org/drawingml/2006/table">
            <a:tbl>
              <a:tblPr/>
              <a:tblGrid>
                <a:gridCol w="2347121">
                  <a:extLst>
                    <a:ext uri="{9D8B030D-6E8A-4147-A177-3AD203B41FA5}">
                      <a16:colId xmlns:a16="http://schemas.microsoft.com/office/drawing/2014/main" val="867655845"/>
                    </a:ext>
                  </a:extLst>
                </a:gridCol>
                <a:gridCol w="1372162">
                  <a:extLst>
                    <a:ext uri="{9D8B030D-6E8A-4147-A177-3AD203B41FA5}">
                      <a16:colId xmlns:a16="http://schemas.microsoft.com/office/drawing/2014/main" val="1202898479"/>
                    </a:ext>
                  </a:extLst>
                </a:gridCol>
                <a:gridCol w="1047177">
                  <a:extLst>
                    <a:ext uri="{9D8B030D-6E8A-4147-A177-3AD203B41FA5}">
                      <a16:colId xmlns:a16="http://schemas.microsoft.com/office/drawing/2014/main" val="2606756806"/>
                    </a:ext>
                  </a:extLst>
                </a:gridCol>
                <a:gridCol w="1047177">
                  <a:extLst>
                    <a:ext uri="{9D8B030D-6E8A-4147-A177-3AD203B41FA5}">
                      <a16:colId xmlns:a16="http://schemas.microsoft.com/office/drawing/2014/main" val="234796424"/>
                    </a:ext>
                  </a:extLst>
                </a:gridCol>
                <a:gridCol w="1336054">
                  <a:extLst>
                    <a:ext uri="{9D8B030D-6E8A-4147-A177-3AD203B41FA5}">
                      <a16:colId xmlns:a16="http://schemas.microsoft.com/office/drawing/2014/main" val="2022562250"/>
                    </a:ext>
                  </a:extLst>
                </a:gridCol>
              </a:tblGrid>
              <a:tr h="4248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50882"/>
                  </a:ext>
                </a:extLst>
              </a:tr>
              <a:tr h="541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Palmira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1.549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1.318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19.230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968190"/>
                  </a:ext>
                </a:extLst>
              </a:tr>
              <a:tr h="424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B/ventura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11.892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494367"/>
                  </a:ext>
                </a:extLst>
              </a:tr>
              <a:tr h="424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Yumbo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1.099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11.206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834932"/>
                  </a:ext>
                </a:extLst>
              </a:tr>
              <a:tr h="424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Jamundí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7.910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28857"/>
                  </a:ext>
                </a:extLst>
              </a:tr>
              <a:tr h="541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AÑO 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4.954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3.900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3.334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50.238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2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55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2AE23-1C4E-59FF-EDCA-B319AFF1A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42AFBE2-23E7-AC42-E48A-59DBA8137516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2877668-FA85-D1F1-C692-79283B3DD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DEF676F-D1E0-8BD9-4CCA-7E178C3D0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A511062-1469-CBF5-F5D0-E7F896EA3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D4185AA-62FD-01E6-BBEE-6C7AE674A510}"/>
              </a:ext>
            </a:extLst>
          </p:cNvPr>
          <p:cNvGrpSpPr/>
          <p:nvPr/>
        </p:nvGrpSpPr>
        <p:grpSpPr>
          <a:xfrm>
            <a:off x="858125" y="1919216"/>
            <a:ext cx="1415739" cy="3833274"/>
            <a:chOff x="3648943" y="249429"/>
            <a:chExt cx="1215544" cy="3833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08571DB-9D14-F9F4-E20A-0770EB7D42A5}"/>
                </a:ext>
              </a:extLst>
            </p:cNvPr>
            <p:cNvGrpSpPr/>
            <p:nvPr/>
          </p:nvGrpSpPr>
          <p:grpSpPr>
            <a:xfrm>
              <a:off x="3660157" y="1575425"/>
              <a:ext cx="1204330" cy="1181281"/>
              <a:chOff x="8138572" y="532333"/>
              <a:chExt cx="1276457" cy="1280516"/>
            </a:xfrm>
          </p:grpSpPr>
          <p:sp>
            <p:nvSpPr>
              <p:cNvPr id="16" name="Hexágono 15">
                <a:extLst>
                  <a:ext uri="{FF2B5EF4-FFF2-40B4-BE49-F238E27FC236}">
                    <a16:creationId xmlns:a16="http://schemas.microsoft.com/office/drawing/2014/main" id="{C9A93145-48C4-B21D-14E5-8757AADEF7C5}"/>
                  </a:ext>
                </a:extLst>
              </p:cNvPr>
              <p:cNvSpPr/>
              <p:nvPr/>
            </p:nvSpPr>
            <p:spPr>
              <a:xfrm rot="5400000">
                <a:off x="8113426" y="611012"/>
                <a:ext cx="1280516" cy="1123158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96BEAA9-6C6D-10BD-FD80-CCE61C1B8834}"/>
                  </a:ext>
                </a:extLst>
              </p:cNvPr>
              <p:cNvSpPr txBox="1"/>
              <p:nvPr/>
            </p:nvSpPr>
            <p:spPr>
              <a:xfrm>
                <a:off x="8138572" y="697996"/>
                <a:ext cx="1276457" cy="8007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19%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Santuario</a:t>
                </a:r>
                <a:endPara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82CE90F-1F8C-9B94-4FC5-9DB19EC10CF6}"/>
                </a:ext>
              </a:extLst>
            </p:cNvPr>
            <p:cNvGrpSpPr/>
            <p:nvPr/>
          </p:nvGrpSpPr>
          <p:grpSpPr>
            <a:xfrm>
              <a:off x="3727100" y="249429"/>
              <a:ext cx="1043258" cy="1181281"/>
              <a:chOff x="3629551" y="1634040"/>
              <a:chExt cx="1158684" cy="1280521"/>
            </a:xfrm>
          </p:grpSpPr>
          <p:sp>
            <p:nvSpPr>
              <p:cNvPr id="14" name="Hexágono 13">
                <a:extLst>
                  <a:ext uri="{FF2B5EF4-FFF2-40B4-BE49-F238E27FC236}">
                    <a16:creationId xmlns:a16="http://schemas.microsoft.com/office/drawing/2014/main" id="{6C55DEEF-828E-9CD3-99A1-EA7D22A99CD3}"/>
                  </a:ext>
                </a:extLst>
              </p:cNvPr>
              <p:cNvSpPr/>
              <p:nvPr/>
            </p:nvSpPr>
            <p:spPr>
              <a:xfrm rot="5400000">
                <a:off x="3550869" y="1712722"/>
                <a:ext cx="1280521" cy="1123158"/>
              </a:xfrm>
              <a:prstGeom prst="hexagon">
                <a:avLst/>
              </a:prstGeom>
              <a:solidFill>
                <a:srgbClr val="006837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3CFE295-25A7-0E44-36DA-3CA16A50C317}"/>
                  </a:ext>
                </a:extLst>
              </p:cNvPr>
              <p:cNvSpPr txBox="1"/>
              <p:nvPr/>
            </p:nvSpPr>
            <p:spPr>
              <a:xfrm>
                <a:off x="3641074" y="1907244"/>
                <a:ext cx="1147161" cy="7673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34%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Pereira</a:t>
                </a:r>
                <a:endPara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2CB9677-EE57-B573-9EC3-7BE8219BCB97}"/>
                </a:ext>
              </a:extLst>
            </p:cNvPr>
            <p:cNvGrpSpPr/>
            <p:nvPr/>
          </p:nvGrpSpPr>
          <p:grpSpPr>
            <a:xfrm>
              <a:off x="3648943" y="2901421"/>
              <a:ext cx="1129847" cy="1181282"/>
              <a:chOff x="7735667" y="6140281"/>
              <a:chExt cx="1161963" cy="1280521"/>
            </a:xfrm>
          </p:grpSpPr>
          <p:sp>
            <p:nvSpPr>
              <p:cNvPr id="12" name="Hexágono 11">
                <a:extLst>
                  <a:ext uri="{FF2B5EF4-FFF2-40B4-BE49-F238E27FC236}">
                    <a16:creationId xmlns:a16="http://schemas.microsoft.com/office/drawing/2014/main" id="{74F24F2F-3A8B-E83B-ACA5-B6F514283CEA}"/>
                  </a:ext>
                </a:extLst>
              </p:cNvPr>
              <p:cNvSpPr/>
              <p:nvPr/>
            </p:nvSpPr>
            <p:spPr>
              <a:xfrm rot="5400000">
                <a:off x="7695790" y="6218963"/>
                <a:ext cx="1280521" cy="1123158"/>
              </a:xfrm>
              <a:prstGeom prst="hexagon">
                <a:avLst/>
              </a:prstGeom>
              <a:solidFill>
                <a:srgbClr val="A1C90E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02C661A-362A-9CF5-36BD-F290E404AC74}"/>
                  </a:ext>
                </a:extLst>
              </p:cNvPr>
              <p:cNvSpPr txBox="1"/>
              <p:nvPr/>
            </p:nvSpPr>
            <p:spPr>
              <a:xfrm>
                <a:off x="7735667" y="6399260"/>
                <a:ext cx="1123158" cy="800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18%</a:t>
                </a:r>
                <a:endParaRPr kumimoji="0" lang="es-CO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La Celia</a:t>
                </a:r>
              </a:p>
            </p:txBody>
          </p:sp>
        </p:grp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4C4CB8E-984E-2997-D892-EAACA7627D27}"/>
              </a:ext>
            </a:extLst>
          </p:cNvPr>
          <p:cNvSpPr txBox="1"/>
          <p:nvPr/>
        </p:nvSpPr>
        <p:spPr>
          <a:xfrm>
            <a:off x="605860" y="1134114"/>
            <a:ext cx="193333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Participación Total por Oficina/ Punto de Atención al Usuario.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0A99C1BF-FCDF-48D4-7291-46F2663E7C6E}"/>
              </a:ext>
            </a:extLst>
          </p:cNvPr>
          <p:cNvSpPr/>
          <p:nvPr/>
        </p:nvSpPr>
        <p:spPr>
          <a:xfrm>
            <a:off x="851009" y="509542"/>
            <a:ext cx="1597024" cy="385664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BEF7EA2-4569-65F3-E81D-BDA818666688}"/>
              </a:ext>
            </a:extLst>
          </p:cNvPr>
          <p:cNvSpPr txBox="1"/>
          <p:nvPr/>
        </p:nvSpPr>
        <p:spPr>
          <a:xfrm>
            <a:off x="1217592" y="590890"/>
            <a:ext cx="105626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Risaralda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E7E00796-73F2-FFE4-107E-FCB027E315D2}"/>
              </a:ext>
            </a:extLst>
          </p:cNvPr>
          <p:cNvSpPr/>
          <p:nvPr/>
        </p:nvSpPr>
        <p:spPr>
          <a:xfrm>
            <a:off x="3322581" y="4281837"/>
            <a:ext cx="7308071" cy="1056558"/>
          </a:xfrm>
          <a:prstGeom prst="roundRect">
            <a:avLst>
              <a:gd name="adj" fmla="val 911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03200" dist="76200" dir="5400000" sx="97000" sy="97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O" sz="140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*Cantidad de atenciones realizadas por Oficina / Punto de Atención al Usuario.</a:t>
            </a:r>
          </a:p>
        </p:txBody>
      </p:sp>
      <p:graphicFrame>
        <p:nvGraphicFramePr>
          <p:cNvPr id="43" name="Tabla 42">
            <a:extLst>
              <a:ext uri="{FF2B5EF4-FFF2-40B4-BE49-F238E27FC236}">
                <a16:creationId xmlns:a16="http://schemas.microsoft.com/office/drawing/2014/main" id="{4EE0608C-4551-EC35-4084-A5FB8DDA3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79652"/>
              </p:ext>
            </p:extLst>
          </p:nvPr>
        </p:nvGraphicFramePr>
        <p:xfrm>
          <a:off x="3403473" y="1519605"/>
          <a:ext cx="7227179" cy="2617094"/>
        </p:xfrm>
        <a:graphic>
          <a:graphicData uri="http://schemas.openxmlformats.org/drawingml/2006/table">
            <a:tbl>
              <a:tblPr/>
              <a:tblGrid>
                <a:gridCol w="2372559">
                  <a:extLst>
                    <a:ext uri="{9D8B030D-6E8A-4147-A177-3AD203B41FA5}">
                      <a16:colId xmlns:a16="http://schemas.microsoft.com/office/drawing/2014/main" val="3650669662"/>
                    </a:ext>
                  </a:extLst>
                </a:gridCol>
                <a:gridCol w="1387034">
                  <a:extLst>
                    <a:ext uri="{9D8B030D-6E8A-4147-A177-3AD203B41FA5}">
                      <a16:colId xmlns:a16="http://schemas.microsoft.com/office/drawing/2014/main" val="2823689621"/>
                    </a:ext>
                  </a:extLst>
                </a:gridCol>
                <a:gridCol w="1058526">
                  <a:extLst>
                    <a:ext uri="{9D8B030D-6E8A-4147-A177-3AD203B41FA5}">
                      <a16:colId xmlns:a16="http://schemas.microsoft.com/office/drawing/2014/main" val="2884515252"/>
                    </a:ext>
                  </a:extLst>
                </a:gridCol>
                <a:gridCol w="1058526">
                  <a:extLst>
                    <a:ext uri="{9D8B030D-6E8A-4147-A177-3AD203B41FA5}">
                      <a16:colId xmlns:a16="http://schemas.microsoft.com/office/drawing/2014/main" val="763693433"/>
                    </a:ext>
                  </a:extLst>
                </a:gridCol>
                <a:gridCol w="1350534">
                  <a:extLst>
                    <a:ext uri="{9D8B030D-6E8A-4147-A177-3AD203B41FA5}">
                      <a16:colId xmlns:a16="http://schemas.microsoft.com/office/drawing/2014/main" val="2442729302"/>
                    </a:ext>
                  </a:extLst>
                </a:gridCol>
              </a:tblGrid>
              <a:tr h="4122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02802"/>
                  </a:ext>
                </a:extLst>
              </a:tr>
              <a:tr h="3585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Pereira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1.231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12.625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497167"/>
                  </a:ext>
                </a:extLst>
              </a:tr>
              <a:tr h="3585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 Celia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8.068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390168"/>
                  </a:ext>
                </a:extLst>
              </a:tr>
              <a:tr h="3585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Santuario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6.489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826271"/>
                  </a:ext>
                </a:extLst>
              </a:tr>
              <a:tr h="3585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Dosquebradas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6.737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925492"/>
                  </a:ext>
                </a:extLst>
              </a:tr>
              <a:tr h="3585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Apía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5.339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90180"/>
                  </a:ext>
                </a:extLst>
              </a:tr>
              <a:tr h="4122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  <a:cs typeface="Poppins"/>
                        </a:rPr>
                        <a:t>TOTAL, AÑO 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3.267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2.844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2.680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39.258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8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9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9F6EC-FCCB-B5EF-FADC-23FFC1DA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93D7739-7418-03E8-CDF3-9DDE9C3EDDA7}"/>
              </a:ext>
            </a:extLst>
          </p:cNvPr>
          <p:cNvSpPr txBox="1"/>
          <p:nvPr/>
        </p:nvSpPr>
        <p:spPr>
          <a:xfrm>
            <a:off x="874694" y="2305936"/>
            <a:ext cx="4825999" cy="22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Canal de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Telefónico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625E67-3288-22E5-CDCE-1DFF2388B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D02CBB6-299B-3489-452A-8E336FC22C87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A28280EC-ED16-BEBD-3ACE-71813648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D7BAE84-AF63-C3B3-0339-A6397DAA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BFB8241-A4AB-70A8-CB29-0484D924B79C}"/>
              </a:ext>
            </a:extLst>
          </p:cNvPr>
          <p:cNvSpPr txBox="1"/>
          <p:nvPr/>
        </p:nvSpPr>
        <p:spPr>
          <a:xfrm>
            <a:off x="874693" y="4933203"/>
            <a:ext cx="482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O" b="1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4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289E2-6833-7C03-DD22-999625A4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F867F2-3CC1-528C-F82F-C1F455F64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73" y="385372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EB2418D-2730-3D77-5130-EB138A4A0D83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598208A-6640-54BF-CD72-68749958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8FA6929-DFA1-1D62-C03A-27692DD1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F1047D14-03B5-E465-FDE5-AC933F2E98C3}"/>
              </a:ext>
            </a:extLst>
          </p:cNvPr>
          <p:cNvSpPr txBox="1">
            <a:spLocks/>
          </p:cNvSpPr>
          <p:nvPr/>
        </p:nvSpPr>
        <p:spPr>
          <a:xfrm>
            <a:off x="2320410" y="310070"/>
            <a:ext cx="5647567" cy="1037971"/>
          </a:xfrm>
          <a:prstGeom prst="rect">
            <a:avLst/>
          </a:prstGeom>
        </p:spPr>
        <p:txBody>
          <a:bodyPr vert="horz" wrap="square" lIns="0" tIns="293751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lang="es-CO" sz="2400" b="1" spc="-1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Comparativos</a:t>
            </a:r>
            <a:endParaRPr lang="es-CO" sz="2400" b="1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4495">
              <a:lnSpc>
                <a:spcPct val="100000"/>
              </a:lnSpc>
            </a:pPr>
            <a:r>
              <a:rPr lang="es-CO" sz="2400" spc="-1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Tiempos</a:t>
            </a:r>
            <a:r>
              <a:rPr lang="es-CO" sz="2400" spc="-10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240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lang="es-CO" sz="2400" spc="-165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2400" spc="-1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</a:t>
            </a:r>
            <a:endParaRPr lang="es-CO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B6DD573-A58B-8C63-85D8-3A2016017EE1}"/>
              </a:ext>
            </a:extLst>
          </p:cNvPr>
          <p:cNvSpPr/>
          <p:nvPr/>
        </p:nvSpPr>
        <p:spPr>
          <a:xfrm>
            <a:off x="1081606" y="1800927"/>
            <a:ext cx="2268220" cy="408940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DA73A7E-F39B-199E-2B0E-72F1BC7B66F4}"/>
              </a:ext>
            </a:extLst>
          </p:cNvPr>
          <p:cNvSpPr txBox="1"/>
          <p:nvPr/>
        </p:nvSpPr>
        <p:spPr>
          <a:xfrm>
            <a:off x="1622360" y="1883569"/>
            <a:ext cx="15970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O" sz="1500" b="1" kern="0" spc="-20">
                <a:solidFill>
                  <a:schemeClr val="bg1"/>
                </a:solidFill>
                <a:latin typeface="Arial"/>
                <a:cs typeface="Arial"/>
              </a:rPr>
              <a:t>Periodo </a:t>
            </a:r>
            <a:r>
              <a:rPr sz="1500" b="1" kern="0" spc="-2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es-ES" sz="1500" b="1" kern="0" spc="-2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1500" kern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43610789-E1BE-AFCA-E4DA-BF6D48683BAA}"/>
              </a:ext>
            </a:extLst>
          </p:cNvPr>
          <p:cNvGraphicFramePr>
            <a:graphicFrameLocks noGrp="1"/>
          </p:cNvGraphicFramePr>
          <p:nvPr/>
        </p:nvGraphicFramePr>
        <p:xfrm>
          <a:off x="1081605" y="2394857"/>
          <a:ext cx="9161852" cy="3128559"/>
        </p:xfrm>
        <a:graphic>
          <a:graphicData uri="http://schemas.openxmlformats.org/drawingml/2006/table">
            <a:tbl>
              <a:tblPr/>
              <a:tblGrid>
                <a:gridCol w="4916567">
                  <a:extLst>
                    <a:ext uri="{9D8B030D-6E8A-4147-A177-3AD203B41FA5}">
                      <a16:colId xmlns:a16="http://schemas.microsoft.com/office/drawing/2014/main" val="230119623"/>
                    </a:ext>
                  </a:extLst>
                </a:gridCol>
                <a:gridCol w="1446049">
                  <a:extLst>
                    <a:ext uri="{9D8B030D-6E8A-4147-A177-3AD203B41FA5}">
                      <a16:colId xmlns:a16="http://schemas.microsoft.com/office/drawing/2014/main" val="3998867010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193137747"/>
                    </a:ext>
                  </a:extLst>
                </a:gridCol>
                <a:gridCol w="1159622">
                  <a:extLst>
                    <a:ext uri="{9D8B030D-6E8A-4147-A177-3AD203B41FA5}">
                      <a16:colId xmlns:a16="http://schemas.microsoft.com/office/drawing/2014/main" val="2806758336"/>
                    </a:ext>
                  </a:extLst>
                </a:gridCol>
              </a:tblGrid>
              <a:tr h="3642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Campaña</a:t>
                      </a:r>
                    </a:p>
                  </a:txBody>
                  <a:tcPr marL="515350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Octubre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Noviembre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Diciembre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60494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Recibidas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19.076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15.792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13.178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91654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Atendidas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18.591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15.540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13.019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718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Nivel atención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97,46%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98,40%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98,79%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162267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0 a 20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81,71%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88,13%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91,26%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72173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21 a 40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216824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41 a 60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001501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61 a 80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1,76%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42917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81 a 100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424510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% Atendidas 101 a 120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1,14%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0,58%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805757"/>
                  </a:ext>
                </a:extLst>
              </a:tr>
              <a:tr h="27642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&gt; 121 </a:t>
                      </a:r>
                      <a:r>
                        <a:rPr lang="es-CO" sz="1200" b="0" i="0" u="none" strike="noStrike" err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sg</a:t>
                      </a: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6,30%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3,24%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2,06%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0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3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8D4CF-0385-31B5-A8D1-02CF2293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71F00295-E445-AB18-6201-FAB14F564586}"/>
              </a:ext>
            </a:extLst>
          </p:cNvPr>
          <p:cNvSpPr txBox="1"/>
          <p:nvPr/>
        </p:nvSpPr>
        <p:spPr>
          <a:xfrm>
            <a:off x="937371" y="3164365"/>
            <a:ext cx="482599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Satisfacción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 Usuario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2959B-6842-4501-8A9D-FBD8A13FC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2CDDC68-AF33-D4E2-F9F3-943A7B3CBBF3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D139A51-4B8F-A121-102D-4B7C857DF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682E32E-11B1-07E1-0E79-213CC9F4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C704BC1-79B2-5EC5-3163-E3D655C31C36}"/>
              </a:ext>
            </a:extLst>
          </p:cNvPr>
          <p:cNvSpPr txBox="1"/>
          <p:nvPr/>
        </p:nvSpPr>
        <p:spPr>
          <a:xfrm>
            <a:off x="1026822" y="4877381"/>
            <a:ext cx="4948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O" b="1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5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1207975" y="3548724"/>
            <a:ext cx="479851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Comportamiento</a:t>
            </a:r>
          </a:p>
          <a:p>
            <a:pPr>
              <a:lnSpc>
                <a:spcPts val="5700"/>
              </a:lnSpc>
            </a:pPr>
            <a:r>
              <a:rPr lang="es-ES" sz="4000" b="1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la población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5F5BED-C2CD-34B1-E41D-EDF56BA95A2E}"/>
              </a:ext>
            </a:extLst>
          </p:cNvPr>
          <p:cNvSpPr txBox="1"/>
          <p:nvPr/>
        </p:nvSpPr>
        <p:spPr>
          <a:xfrm>
            <a:off x="1278437" y="5063882"/>
            <a:ext cx="4798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02A1EFD-BA58-4935-5C65-E7E4D545F272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DFEFCF64-AEA2-7FEB-38BD-247182B64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961EFDA-8736-0FFB-EBA8-FFF03C917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9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F8435-2A27-FDCE-6C28-CA69CB32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88D3176-634B-CEB8-5676-225EF8F35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73" y="385372"/>
            <a:ext cx="2124629" cy="443684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2132708A-80CE-87C5-6A1E-7AEA14AB5CCA}"/>
              </a:ext>
            </a:extLst>
          </p:cNvPr>
          <p:cNvSpPr txBox="1">
            <a:spLocks/>
          </p:cNvSpPr>
          <p:nvPr/>
        </p:nvSpPr>
        <p:spPr>
          <a:xfrm>
            <a:off x="3387210" y="725632"/>
            <a:ext cx="5647567" cy="665952"/>
          </a:xfrm>
          <a:prstGeom prst="rect">
            <a:avLst/>
          </a:prstGeom>
        </p:spPr>
        <p:txBody>
          <a:bodyPr vert="horz" wrap="square" lIns="0" tIns="293751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lang="es-CO" sz="2400" b="1" spc="-10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Satisfacción del Usuario</a:t>
            </a:r>
            <a:endParaRPr lang="es-CO" sz="2400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n 6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29AF2E4F-F922-4FCF-A2A9-F5D146860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66" y="1217003"/>
            <a:ext cx="10574780" cy="3857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03C3B5-05B1-1A18-53D0-056F381B822A}"/>
              </a:ext>
            </a:extLst>
          </p:cNvPr>
          <p:cNvSpPr txBox="1"/>
          <p:nvPr/>
        </p:nvSpPr>
        <p:spPr>
          <a:xfrm>
            <a:off x="1279071" y="5500187"/>
            <a:ext cx="9633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resultados reflejan una tendencia positiva constante a lo largo del año 2025, el promedio acumulado del 88% no solo superó de manera ininterrumpida la meta establecida del 85%, sino que también ratifica la efectividad de los protocolos de atención y la solidez de las estrategias de comunicación asertiva, implementadas para fortalecer el vínculo con nuestros afiliados.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192101C-F4A6-79F7-C945-38F6D3F52F6B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EEC8B86-77E7-859D-422D-506A3E87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C1C5C69-EF15-EF43-328D-AE6C0726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5A6F149-2C3D-51C4-82BD-01D35E421D31}"/>
              </a:ext>
            </a:extLst>
          </p:cNvPr>
          <p:cNvSpPr txBox="1"/>
          <p:nvPr/>
        </p:nvSpPr>
        <p:spPr>
          <a:xfrm>
            <a:off x="3145971" y="5173140"/>
            <a:ext cx="615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Resultados encuestas de satisfacción Canal presencial</a:t>
            </a:r>
          </a:p>
        </p:txBody>
      </p:sp>
    </p:spTree>
    <p:extLst>
      <p:ext uri="{BB962C8B-B14F-4D97-AF65-F5344CB8AC3E}">
        <p14:creationId xmlns:p14="http://schemas.microsoft.com/office/powerpoint/2010/main" val="199544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1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D922DFF-D677-A3CA-44CB-954FAD44EA38}"/>
              </a:ext>
            </a:extLst>
          </p:cNvPr>
          <p:cNvSpPr txBox="1"/>
          <p:nvPr/>
        </p:nvSpPr>
        <p:spPr>
          <a:xfrm>
            <a:off x="3147655" y="526168"/>
            <a:ext cx="838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717E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Comportamiento Población </a:t>
            </a:r>
            <a:r>
              <a:rPr lang="es-ES" sz="24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Total Diciembre 2025 </a:t>
            </a:r>
            <a:endParaRPr lang="en-US" sz="2400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n 1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F8A730-4831-2974-66C6-16042A2F7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" y="526168"/>
            <a:ext cx="2124629" cy="4436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A644CD-D6C1-1D4A-9099-617B9664BA01}"/>
              </a:ext>
            </a:extLst>
          </p:cNvPr>
          <p:cNvSpPr txBox="1"/>
          <p:nvPr/>
        </p:nvSpPr>
        <p:spPr>
          <a:xfrm>
            <a:off x="603040" y="5439224"/>
            <a:ext cx="39154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C7CD3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-0,40% </a:t>
            </a:r>
            <a:r>
              <a:rPr lang="es-CO" sz="1600" dirty="0">
                <a:solidFill>
                  <a:srgbClr val="C7CD3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(301)</a:t>
            </a:r>
            <a:endParaRPr lang="es-CO" sz="1400" dirty="0">
              <a:solidFill>
                <a:srgbClr val="C7CD3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algn="ctr"/>
            <a:r>
              <a:rPr lang="es-CO" sz="1100" dirty="0">
                <a:solidFill>
                  <a:srgbClr val="C7CD32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Disminución comparado con noviembre 2025</a:t>
            </a:r>
          </a:p>
        </p:txBody>
      </p:sp>
      <p:sp>
        <p:nvSpPr>
          <p:cNvPr id="7" name="Flecha derecha 14">
            <a:extLst>
              <a:ext uri="{FF2B5EF4-FFF2-40B4-BE49-F238E27FC236}">
                <a16:creationId xmlns:a16="http://schemas.microsoft.com/office/drawing/2014/main" id="{C6909E7B-476F-30F2-52C3-B1954CD23311}"/>
              </a:ext>
            </a:extLst>
          </p:cNvPr>
          <p:cNvSpPr/>
          <p:nvPr/>
        </p:nvSpPr>
        <p:spPr>
          <a:xfrm>
            <a:off x="4354286" y="5365590"/>
            <a:ext cx="1969952" cy="883935"/>
          </a:xfrm>
          <a:prstGeom prst="rightArrow">
            <a:avLst/>
          </a:prstGeom>
          <a:solidFill>
            <a:srgbClr val="C7C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8" name="Flecha izquierda 12">
            <a:extLst>
              <a:ext uri="{FF2B5EF4-FFF2-40B4-BE49-F238E27FC236}">
                <a16:creationId xmlns:a16="http://schemas.microsoft.com/office/drawing/2014/main" id="{8414F54A-0690-28DC-BEEA-845F1AE249E9}"/>
              </a:ext>
            </a:extLst>
          </p:cNvPr>
          <p:cNvSpPr/>
          <p:nvPr/>
        </p:nvSpPr>
        <p:spPr>
          <a:xfrm>
            <a:off x="5760720" y="1469944"/>
            <a:ext cx="1438954" cy="759282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97C31D-8C03-C0AE-3CA9-02FBBFDDBA9F}"/>
              </a:ext>
            </a:extLst>
          </p:cNvPr>
          <p:cNvSpPr txBox="1"/>
          <p:nvPr/>
        </p:nvSpPr>
        <p:spPr>
          <a:xfrm>
            <a:off x="7293700" y="1398556"/>
            <a:ext cx="406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2F5A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0,10%  </a:t>
            </a:r>
            <a:r>
              <a:rPr lang="es-CO" sz="1600" dirty="0">
                <a:solidFill>
                  <a:srgbClr val="2F5A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(225)</a:t>
            </a:r>
          </a:p>
          <a:p>
            <a:pPr algn="ctr"/>
            <a:r>
              <a:rPr lang="es-CO" sz="1200" dirty="0">
                <a:solidFill>
                  <a:srgbClr val="2F5A28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Aumento de población en comparación al mes de  Noviembre 2025</a:t>
            </a:r>
          </a:p>
        </p:txBody>
      </p:sp>
      <p:pic>
        <p:nvPicPr>
          <p:cNvPr id="5" name="Imagen 4" descr="Una captura de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1171E6EE-8C13-EDE5-F65B-BBC2E0DA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6" y="1317726"/>
            <a:ext cx="4839746" cy="3644337"/>
          </a:xfrm>
          <a:prstGeom prst="rect">
            <a:avLst/>
          </a:prstGeom>
        </p:spPr>
      </p:pic>
      <p:pic>
        <p:nvPicPr>
          <p:cNvPr id="13" name="Imagen 12" descr="Tabla&#10;&#10;El contenido generado por IA puede ser incorrecto.">
            <a:extLst>
              <a:ext uri="{FF2B5EF4-FFF2-40B4-BE49-F238E27FC236}">
                <a16:creationId xmlns:a16="http://schemas.microsoft.com/office/drawing/2014/main" id="{B3AD9C63-63B1-2D6F-8A45-03E717EE5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96" y="2834774"/>
            <a:ext cx="5232739" cy="38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81D8A-E9FB-5CBE-C4CA-217BFAF1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056FB-7373-65AC-915B-4EF8062E99D2}"/>
              </a:ext>
            </a:extLst>
          </p:cNvPr>
          <p:cNvSpPr txBox="1"/>
          <p:nvPr/>
        </p:nvSpPr>
        <p:spPr>
          <a:xfrm>
            <a:off x="1207975" y="3548724"/>
            <a:ext cx="479851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Informe</a:t>
            </a:r>
          </a:p>
          <a:p>
            <a:pPr>
              <a:lnSpc>
                <a:spcPts val="5700"/>
              </a:lnSpc>
            </a:pPr>
            <a:r>
              <a:rPr lang="es-ES" sz="4000" b="1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Afiliados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82D6C5-5BCF-AB27-32C4-07F6857F40E0}"/>
              </a:ext>
            </a:extLst>
          </p:cNvPr>
          <p:cNvSpPr txBox="1"/>
          <p:nvPr/>
        </p:nvSpPr>
        <p:spPr>
          <a:xfrm>
            <a:off x="1207975" y="5115921"/>
            <a:ext cx="4728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25E2BF-A958-AB9D-C923-8A39535B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775887A-E3DB-B43A-CABB-74542ADBB66F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E6701920-0CD8-AFAB-ABAB-6E6EE4AB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6D978DA-40EF-A303-2AC5-4496336D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12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6759FBA-A8D0-418D-96F4-E3EB2F13E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0D10425-C3ED-7BFC-70BC-ED57C7E40AD3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CF5613-0BB0-32C5-3F39-4BABB4F93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BE28A01-02FD-AE1B-556C-D6462C4F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3D78B139-5B3C-F64F-4394-9D368F870669}"/>
              </a:ext>
            </a:extLst>
          </p:cNvPr>
          <p:cNvSpPr txBox="1"/>
          <p:nvPr/>
        </p:nvSpPr>
        <p:spPr>
          <a:xfrm>
            <a:off x="44954" y="1013842"/>
            <a:ext cx="94140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7CD32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Comportamiento  Traslados y Movilidad 2025 4 trimestre 2025</a:t>
            </a:r>
          </a:p>
          <a:p>
            <a:endParaRPr lang="es-ES" sz="2000" b="1" dirty="0">
              <a:solidFill>
                <a:srgbClr val="C7CD32"/>
              </a:solidFill>
              <a:latin typeface="Poppins ExtraBold" panose="00000900000000000000" pitchFamily="50" charset="0"/>
              <a:cs typeface="Poppins ExtraBold" panose="00000900000000000000" pitchFamily="50" charset="0"/>
            </a:endParaRPr>
          </a:p>
        </p:txBody>
      </p:sp>
      <p:pic>
        <p:nvPicPr>
          <p:cNvPr id="8" name="Imagen 7" descr="Tabla&#10;&#10;El contenido generado por IA puede ser incorrecto.">
            <a:extLst>
              <a:ext uri="{FF2B5EF4-FFF2-40B4-BE49-F238E27FC236}">
                <a16:creationId xmlns:a16="http://schemas.microsoft.com/office/drawing/2014/main" id="{13698BCC-83BB-CDD1-8B3B-FEAD2CD89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672" y="2409786"/>
            <a:ext cx="5043711" cy="2038427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371617" y="1469002"/>
          <a:ext cx="6508074" cy="479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99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7A017-C9B0-98D0-92A0-F98954FC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&#10;&#10;El contenido generado por IA puede ser incorrecto.">
            <a:extLst>
              <a:ext uri="{FF2B5EF4-FFF2-40B4-BE49-F238E27FC236}">
                <a16:creationId xmlns:a16="http://schemas.microsoft.com/office/drawing/2014/main" id="{60945D90-CB99-C9E3-CD2C-840DF19F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223352"/>
            <a:ext cx="12019280" cy="5634648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A7C0681-CCB8-A663-0288-194A3FF28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DA261A4-EE99-8AEE-8332-952844D4BA02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488409E-8DC0-09F8-AA02-38A07B17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DBFC331-1539-4980-A7F3-A1B485D88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B8C7E-4D00-6829-78C7-453AEF911FF2}"/>
              </a:ext>
            </a:extLst>
          </p:cNvPr>
          <p:cNvSpPr txBox="1"/>
          <p:nvPr/>
        </p:nvSpPr>
        <p:spPr>
          <a:xfrm>
            <a:off x="2193498" y="717418"/>
            <a:ext cx="838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717E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Comportamiento Población </a:t>
            </a:r>
            <a:r>
              <a:rPr lang="es-ES" sz="24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Total Diciembre 2025 </a:t>
            </a:r>
            <a:endParaRPr lang="en-US" sz="2400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6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CCC08-9A00-4940-6B86-FF6C646C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0834AB3-6886-6397-2595-19408CFC3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9329C66-364F-EBB6-CC95-F5B25065E37B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C05B78-8AB5-2B40-3E71-EF299C28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2C7408C-F5B8-D360-C9FE-CE2C446E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C7BE8C3-EC85-A806-84AA-226DB93B976C}"/>
              </a:ext>
            </a:extLst>
          </p:cNvPr>
          <p:cNvSpPr txBox="1"/>
          <p:nvPr/>
        </p:nvSpPr>
        <p:spPr>
          <a:xfrm>
            <a:off x="371615" y="673148"/>
            <a:ext cx="75708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7CD32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Comportamiento Portabilidad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Diciembre 2025 </a:t>
            </a:r>
          </a:p>
          <a:p>
            <a:endParaRPr lang="es-ES" sz="2000" b="1" dirty="0">
              <a:solidFill>
                <a:srgbClr val="C7CD32"/>
              </a:solidFill>
              <a:latin typeface="Poppins ExtraBold" panose="00000900000000000000" pitchFamily="50" charset="0"/>
              <a:cs typeface="Poppins ExtraBold" panose="00000900000000000000" pitchFamily="50" charset="0"/>
            </a:endParaRPr>
          </a:p>
        </p:txBody>
      </p:sp>
      <p:pic>
        <p:nvPicPr>
          <p:cNvPr id="7" name="Imagen 6" descr="Gráfico&#10;&#10;El contenido generado por IA puede ser incorrecto.">
            <a:extLst>
              <a:ext uri="{FF2B5EF4-FFF2-40B4-BE49-F238E27FC236}">
                <a16:creationId xmlns:a16="http://schemas.microsoft.com/office/drawing/2014/main" id="{3B382C58-91CF-31F7-5630-31B90FE4C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161" y="1064008"/>
            <a:ext cx="9944959" cy="55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FAC4F-99B9-F828-04A8-F7033DAF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907DE7D-31E4-8358-29B3-4C9F8069F502}"/>
              </a:ext>
            </a:extLst>
          </p:cNvPr>
          <p:cNvSpPr txBox="1"/>
          <p:nvPr/>
        </p:nvSpPr>
        <p:spPr>
          <a:xfrm>
            <a:off x="1127761" y="2138824"/>
            <a:ext cx="5069840" cy="297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Indicadores de</a:t>
            </a:r>
          </a:p>
          <a:p>
            <a:pPr>
              <a:lnSpc>
                <a:spcPts val="5700"/>
              </a:lnSpc>
            </a:pPr>
            <a:r>
              <a:rPr lang="es-ES" sz="4000" b="1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de Gestión de la Calidad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8E4FE4C-A48A-2A2F-D213-635A9FA15DB6}"/>
              </a:ext>
            </a:extLst>
          </p:cNvPr>
          <p:cNvSpPr txBox="1"/>
          <p:nvPr/>
        </p:nvSpPr>
        <p:spPr>
          <a:xfrm>
            <a:off x="1127760" y="5115921"/>
            <a:ext cx="4968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 trimestre</a:t>
            </a:r>
            <a:r>
              <a:rPr lang="es-ES" dirty="0">
                <a:solidFill>
                  <a:srgbClr val="006B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Octubre a Diciembre 2025</a:t>
            </a:r>
            <a:endParaRPr lang="es-CO" dirty="0">
              <a:solidFill>
                <a:srgbClr val="006B4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B1043C-4A52-C7D9-646C-07FCB594F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615BE99-839F-DED8-A999-0E904C9969B5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EA86C177-3030-B376-B248-C4930DDD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2C9D942-0B8D-8AB8-7CEF-5EF0CF927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9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79EEA-3132-0FD5-8471-6FD50ACB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5E1305A-61AB-B27A-A630-4B0BECA12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D302BB7-9FD1-44DB-E6F5-4F66615B6852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DA851B1-E923-91CA-FA36-50A69A39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3D405D-8A70-EBC4-407C-E569188E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8BFB175-9FD4-698B-1150-60FE5C64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27179"/>
            <a:ext cx="12192000" cy="327255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9AD87F8-0604-BAC9-FBA9-398994A4979D}"/>
              </a:ext>
            </a:extLst>
          </p:cNvPr>
          <p:cNvSpPr/>
          <p:nvPr/>
        </p:nvSpPr>
        <p:spPr>
          <a:xfrm>
            <a:off x="1300479" y="4424150"/>
            <a:ext cx="9768013" cy="2141749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Para consultar los indicadores de Gestión del Sistema Obligatorio de Garantía de la Calidad 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de nuestra entidad:</a:t>
            </a: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Consulta en el siguiente link</a:t>
            </a:r>
          </a:p>
          <a:p>
            <a:pPr algn="ctr"/>
            <a:endParaRPr lang="es-ES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7"/>
              </a:rPr>
              <a:t>https://epsdelagente.com.co/Indicadores-de-gestion/</a:t>
            </a:r>
            <a:endParaRPr lang="es-ES" dirty="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4183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C62DFBDF4E674EB8DD6CCC1D4C3CB5" ma:contentTypeVersion="10" ma:contentTypeDescription="Crear nuevo documento." ma:contentTypeScope="" ma:versionID="a1a65c50a7b8fdb02baf805a88886ba2">
  <xsd:schema xmlns:xsd="http://www.w3.org/2001/XMLSchema" xmlns:xs="http://www.w3.org/2001/XMLSchema" xmlns:p="http://schemas.microsoft.com/office/2006/metadata/properties" xmlns:ns2="f4e154a0-7f11-4ba1-a12d-db4511528264" xmlns:ns3="11367c7d-9d59-48a1-b4e9-7b12b3dd500e" targetNamespace="http://schemas.microsoft.com/office/2006/metadata/properties" ma:root="true" ma:fieldsID="2d576a483d242cfa9ceef06316cbc01e" ns2:_="" ns3:_="">
    <xsd:import namespace="f4e154a0-7f11-4ba1-a12d-db4511528264"/>
    <xsd:import namespace="11367c7d-9d59-48a1-b4e9-7b12b3dd5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154a0-7f11-4ba1-a12d-db4511528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a105752-450f-4783-b5be-84f8433835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67c7d-9d59-48a1-b4e9-7b12b3dd50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ebc8a1-21f4-4fee-b86f-733cbda3ad2b}" ma:internalName="TaxCatchAll" ma:showField="CatchAllData" ma:web="11367c7d-9d59-48a1-b4e9-7b12b3dd5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e154a0-7f11-4ba1-a12d-db4511528264">
      <Terms xmlns="http://schemas.microsoft.com/office/infopath/2007/PartnerControls"/>
    </lcf76f155ced4ddcb4097134ff3c332f>
    <TaxCatchAll xmlns="11367c7d-9d59-48a1-b4e9-7b12b3dd50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3CC2C-0047-4CA0-B365-444C588A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154a0-7f11-4ba1-a12d-db4511528264"/>
    <ds:schemaRef ds:uri="11367c7d-9d59-48a1-b4e9-7b12b3dd5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F348F-B959-405E-8F5D-8BDEC8605ECC}">
  <ds:schemaRefs>
    <ds:schemaRef ds:uri="http://schemas.microsoft.com/office/2006/metadata/properties"/>
    <ds:schemaRef ds:uri="http://schemas.microsoft.com/office/infopath/2007/PartnerControls"/>
    <ds:schemaRef ds:uri="f4e154a0-7f11-4ba1-a12d-db4511528264"/>
    <ds:schemaRef ds:uri="11367c7d-9d59-48a1-b4e9-7b12b3dd500e"/>
  </ds:schemaRefs>
</ds:datastoreItem>
</file>

<file path=customXml/itemProps3.xml><?xml version="1.0" encoding="utf-8"?>
<ds:datastoreItem xmlns:ds="http://schemas.openxmlformats.org/officeDocument/2006/customXml" ds:itemID="{108F5223-B8A6-41C2-B323-BCCB19ABF8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631</Words>
  <Application>Microsoft Office PowerPoint</Application>
  <PresentationFormat>Panorámica</PresentationFormat>
  <Paragraphs>232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Gomez</dc:creator>
  <cp:lastModifiedBy>Ana Milena Lopez Castro</cp:lastModifiedBy>
  <cp:revision>28</cp:revision>
  <dcterms:created xsi:type="dcterms:W3CDTF">2023-10-03T18:58:06Z</dcterms:created>
  <dcterms:modified xsi:type="dcterms:W3CDTF">2026-01-15T15:51:52Z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0x01010062C62DFBDF4E674EB8DD6CCC1D4C3CB5</vt:lpwstr>
  </property>
</Properties>
</file>