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66" r:id="rId3"/>
    <p:sldId id="370" r:id="rId4"/>
    <p:sldId id="349" r:id="rId5"/>
    <p:sldId id="365" r:id="rId6"/>
    <p:sldId id="371" r:id="rId7"/>
    <p:sldId id="288" r:id="rId8"/>
    <p:sldId id="355" r:id="rId9"/>
    <p:sldId id="356" r:id="rId10"/>
    <p:sldId id="290" r:id="rId11"/>
    <p:sldId id="291" r:id="rId12"/>
    <p:sldId id="292" r:id="rId13"/>
    <p:sldId id="354" r:id="rId14"/>
    <p:sldId id="347" r:id="rId15"/>
    <p:sldId id="332" r:id="rId16"/>
    <p:sldId id="333" r:id="rId17"/>
    <p:sldId id="293" r:id="rId18"/>
    <p:sldId id="367" r:id="rId19"/>
    <p:sldId id="280" r:id="rId20"/>
  </p:sldIdLst>
  <p:sldSz cx="12192000" cy="6858000"/>
  <p:notesSz cx="6858000" cy="9144000"/>
  <p:embeddedFontLs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Black" panose="020B0502040204020203" pitchFamily="2" charset="0"/>
      <p:bold r:id="rId25"/>
      <p:boldItalic r:id="rId26"/>
    </p:embeddedFont>
    <p:embeddedFont>
      <p:font typeface="Poppins SemiBold" panose="020B0502040204020203" pitchFamily="2" charset="0"/>
      <p:bold r:id="rId27"/>
      <p:boldItalic r:id="rId28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41"/>
    <a:srgbClr val="006B44"/>
    <a:srgbClr val="A1C90E"/>
    <a:srgbClr val="0F6641"/>
    <a:srgbClr val="717E86"/>
    <a:srgbClr val="006837"/>
    <a:srgbClr val="93B70D"/>
    <a:srgbClr val="0F6B32"/>
    <a:srgbClr val="0D5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92812-5C39-4548-A321-D50E1D656418}" v="2" dt="2026-04-14T14:43:30.980"/>
    <p1510:client id="{B3C4B0AD-2F7C-DF51-266C-2577305D1CF4}" v="5" dt="2026-04-15T20:18:52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EBBA9-79AB-D60E-B9DE-7C8740092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E759A-2762-9EEC-1BD3-F1B53FCDC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26EAEB-9795-A855-B9F9-29A67646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D54DDE-64A8-73A5-232B-51776590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379875-B3AC-0479-7EB6-82534F93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33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3F0AE-3AFD-79DA-1295-1F9EF5ED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A7E7AE-0191-7C1B-F62E-7DFFD0198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2AFC5-5025-05CE-8E6C-DFD89DD2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26D1DA-0521-82DA-8993-EDE8C217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57DD6-B2A3-056D-5B6A-200FE039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237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3CA298-E7B5-FE51-7C34-A0B27BD15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7B25FE-07D8-42D4-65E8-7BB54D683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DEAC7-28B2-F3EF-EBBB-9654D3E7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1BB293-D0B3-9135-F7FD-BC67E858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3F0639-1D6B-7E78-5BA9-C5B4AB8B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824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F1984-F196-E0EA-3813-80B202F3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D3818-0969-2C3F-ED86-CDE19B3A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DF994B-DD7D-8194-F195-9F7C1C56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63389-5CDF-349C-54A2-21B23542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C63A0-4BD2-B88B-8318-89C4B8D4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60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E79C2-3369-EC24-2775-2961C10A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6422B5-A79A-FB52-31EE-12D714291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7D0AD-8CAA-CEDD-68B4-93AA08EB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A814DB-BF9A-0BB3-7CB9-721D6CC0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DEEF1-F0A9-4840-5982-84236EC6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20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9EDDB-261A-604F-0D23-4777A8FB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32B7A-5EF5-2ECB-855E-2B731CA1F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93EA31-D894-A7D9-6842-04C970165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F13E2E-5CB4-DA1D-CD4E-AF9FC6FF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EF384C-5B21-918F-9CB4-4D671697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142908-CCD4-433D-E765-7DCB73D6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904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A4E1-121A-2B0E-3FA0-C941AD10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5769B9-107C-40E3-4F84-CC1C64A1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37E990-7962-3396-94B3-C5BDBD9B3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376A1D-511A-6EF6-A22B-7567F1524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3E09E4-62A2-5BEF-185B-025B7407F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8A939A-5D05-4185-40D9-0944C2B7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D010BD-B30C-0069-8184-09A47DA6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DBEF7-65CA-E2C6-4A33-D3C34951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E5E59-A079-3ED0-905D-B6FECF85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183477-698E-9EF9-6FE1-01D93365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BD5990-1F01-C1E5-2C45-765627C3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3F2895-5BD9-7FC9-A49F-0DD1F658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90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5698B-3200-D13F-205F-1A327CBB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CDD83A-83DF-4913-0AB4-9D73CB28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30535F-2A36-E608-4F3F-7C082944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27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1D77F-EDC0-D32E-7942-22C82DB2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C746B-C863-9BD0-8877-266F47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A0B429-5043-CC0D-9F5C-A122228B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9ABC9-98BB-DBAF-1562-66BEED87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2047D6-B171-B265-ECF5-DB8F6F46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64278-D375-434B-7051-6961DC48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2FD66-F4F0-9CAF-750B-3A90B1B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A6EAC7-A1C2-E46B-8FFC-6C9ED9FF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FF42E-C514-9C4F-45A2-7EE142E72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7F171E-2C9A-799D-3CC3-CCEEC18D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A9CEAF-7709-4BF5-9A84-4D6410FA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0AF1AE-DD53-ADEC-6E8E-BD3BD68E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27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5FFFFB-8BD4-CE00-C454-78163415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558A29-1E24-D6E8-FA19-081356A7B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374F9-C00A-809C-545F-301591005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3594-D62F-4D99-8F6C-4EF0363A64A7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F2637-D35D-476E-782B-B65869F6C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CCB60-641F-9BDD-4AF7-D47FA7BA9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50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psdelagente.com.co/personas/directorio-red-de-prestadores-eps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epsdelagente.com.co/Indicadores-de-gestio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psdelagente.com.co/oportunidad-de-citas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4D43BD3-E52B-A1C6-CE31-CAB93C1CB61C}"/>
              </a:ext>
            </a:extLst>
          </p:cNvPr>
          <p:cNvSpPr txBox="1"/>
          <p:nvPr/>
        </p:nvSpPr>
        <p:spPr>
          <a:xfrm>
            <a:off x="633479" y="1717622"/>
            <a:ext cx="4815839" cy="229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54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Micrositio </a:t>
            </a:r>
            <a:r>
              <a:rPr lang="es-ES" sz="4400" b="1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Rendición de Cuentas</a:t>
            </a:r>
            <a:r>
              <a:rPr lang="es-ES" sz="5400" b="1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5400" b="1">
              <a:solidFill>
                <a:srgbClr val="0068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5F5BED-C2CD-34B1-E41D-EDF56BA95A2E}"/>
              </a:ext>
            </a:extLst>
          </p:cNvPr>
          <p:cNvSpPr txBox="1"/>
          <p:nvPr/>
        </p:nvSpPr>
        <p:spPr>
          <a:xfrm>
            <a:off x="643602" y="4295021"/>
            <a:ext cx="48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Trimestre– </a:t>
            </a:r>
            <a:r>
              <a:rPr lang="es-ES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Enero a marzo 2026</a:t>
            </a:r>
            <a:endParaRPr lang="es-CO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754490A-3B56-F941-9435-349C6E7E10CD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3" name="Imagen 2" descr="Logotipo&#10;&#10;El contenido generado por IA puede ser incorrecto.">
              <a:extLst>
                <a:ext uri="{FF2B5EF4-FFF2-40B4-BE49-F238E27FC236}">
                  <a16:creationId xmlns:a16="http://schemas.microsoft.com/office/drawing/2014/main" id="{839981A4-6577-DEB7-48A4-041FAC700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33" y="6179044"/>
              <a:ext cx="709990" cy="39955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B468946-4535-959F-7644-C7D9DD72D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5185840"/>
              <a:ext cx="156838" cy="1392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83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F9F1A-BEE3-0110-38D5-337B59609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1E475927-E022-639D-1EF1-CF5DC55DC636}"/>
              </a:ext>
            </a:extLst>
          </p:cNvPr>
          <p:cNvSpPr txBox="1"/>
          <p:nvPr/>
        </p:nvSpPr>
        <p:spPr>
          <a:xfrm>
            <a:off x="1056641" y="3661962"/>
            <a:ext cx="4825999" cy="151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 de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Prestadores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7323A9-6B2D-3C58-EAF4-30B5532C1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C1161865-9D16-3C37-E7D3-68A8FE78373B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FBBE3DDD-0195-0F65-4A65-4EDB6F5EC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94805EF-9314-7E01-F474-29B1600BD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513B73BC-373D-7E3E-7221-65276E38E6C0}"/>
              </a:ext>
            </a:extLst>
          </p:cNvPr>
          <p:cNvSpPr txBox="1"/>
          <p:nvPr/>
        </p:nvSpPr>
        <p:spPr>
          <a:xfrm>
            <a:off x="1280162" y="5238054"/>
            <a:ext cx="48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6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Trimestre– Enero a marzo 2026</a:t>
            </a:r>
            <a:endParaRPr lang="es-CO">
              <a:solidFill>
                <a:srgbClr val="00664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DADE2-3552-CDCD-225F-4857DCBC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437DD00-D3E4-02D5-C817-75B8DEDB7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6" y="459077"/>
            <a:ext cx="2124629" cy="443684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D238556-9474-3736-6B0F-1B31917F9638}"/>
              </a:ext>
            </a:extLst>
          </p:cNvPr>
          <p:cNvSpPr/>
          <p:nvPr/>
        </p:nvSpPr>
        <p:spPr>
          <a:xfrm>
            <a:off x="1255115" y="4370382"/>
            <a:ext cx="9105565" cy="1938992"/>
          </a:xfrm>
          <a:prstGeom prst="roundRect">
            <a:avLst>
              <a:gd name="adj" fmla="val 4691"/>
            </a:avLst>
          </a:prstGeom>
          <a:solidFill>
            <a:schemeClr val="bg1"/>
          </a:solidFill>
          <a:ln>
            <a:noFill/>
          </a:ln>
          <a:effectLst>
            <a:innerShdw blurRad="254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3153B08-5EB6-B483-B52C-594041C9B614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8ED142B-6C32-6DEA-DE47-ED3CA0D8F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A549A6A-BF3A-4178-CD7E-A187A1326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F6A79888-BB2F-B833-23F1-FC9A90251E69}"/>
              </a:ext>
            </a:extLst>
          </p:cNvPr>
          <p:cNvSpPr txBox="1"/>
          <p:nvPr/>
        </p:nvSpPr>
        <p:spPr>
          <a:xfrm>
            <a:off x="1428624" y="4626907"/>
            <a:ext cx="9105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Para consultar la Red de Prestadores consulta en el siguiente link</a:t>
            </a:r>
          </a:p>
          <a:p>
            <a:pPr algn="just"/>
            <a:endParaRPr lang="es-ES" sz="200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endParaRPr lang="es-ES" sz="200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es-ES" sz="2000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  <a:hlinkClick r:id="rId6"/>
              </a:rPr>
              <a:t>https://epsdelagente.com.co/personas/directorio-red-de-prestadores-eps/</a:t>
            </a:r>
            <a:endParaRPr lang="es-ES" sz="200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just"/>
            <a:endParaRPr lang="es-ES" sz="2000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22F9B4-F98B-6634-B1B3-B2D4885EB6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42262"/>
            <a:ext cx="12192000" cy="31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0605D-38EB-FB5D-87F1-5D113B449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DACEE1E9-8C50-5CCD-69AC-FA1B987DC058}"/>
              </a:ext>
            </a:extLst>
          </p:cNvPr>
          <p:cNvSpPr txBox="1"/>
          <p:nvPr/>
        </p:nvSpPr>
        <p:spPr>
          <a:xfrm>
            <a:off x="874694" y="2469266"/>
            <a:ext cx="4825999" cy="224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Canal de 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Atención 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Presencial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FF2D9F-F3F6-FC54-F1C5-9CACA2056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E85834D2-8A8B-E9E2-6E2B-F87B5784275F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4CB9ECD2-347C-46E4-4C6F-55D91FAD9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1A00845-1514-1ED6-C37B-C1E95542A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401B2D86-CEB9-0AFB-6A3A-1CD4883549F3}"/>
              </a:ext>
            </a:extLst>
          </p:cNvPr>
          <p:cNvSpPr txBox="1"/>
          <p:nvPr/>
        </p:nvSpPr>
        <p:spPr>
          <a:xfrm>
            <a:off x="1280162" y="5238054"/>
            <a:ext cx="48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6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Trimestre– Enero a marzo 2026</a:t>
            </a:r>
            <a:endParaRPr lang="es-CO">
              <a:solidFill>
                <a:srgbClr val="00664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8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7F017A-D77B-005C-6FAF-AE7A6697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756ADAE-1ACD-32AF-161E-6BEBED240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6" y="459077"/>
            <a:ext cx="2124629" cy="44368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018B26C-5C16-6536-BD2B-F20E0419EAA9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184636C-FEC9-A7F0-A002-8D3749C9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0498B2E-CE24-DB59-7D69-C0FDE10CF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B48326F4-F9BC-E8B1-E13F-B4EA7A273812}"/>
              </a:ext>
            </a:extLst>
          </p:cNvPr>
          <p:cNvGrpSpPr/>
          <p:nvPr/>
        </p:nvGrpSpPr>
        <p:grpSpPr>
          <a:xfrm>
            <a:off x="852805" y="1919216"/>
            <a:ext cx="1219209" cy="3812009"/>
            <a:chOff x="3641775" y="249429"/>
            <a:chExt cx="1219209" cy="381200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9E64861E-5ED6-81F4-5C53-0620CE77EBC5}"/>
                </a:ext>
              </a:extLst>
            </p:cNvPr>
            <p:cNvGrpSpPr/>
            <p:nvPr/>
          </p:nvGrpSpPr>
          <p:grpSpPr>
            <a:xfrm>
              <a:off x="3641775" y="1575425"/>
              <a:ext cx="1219209" cy="1181281"/>
              <a:chOff x="8119089" y="532333"/>
              <a:chExt cx="1292227" cy="1280516"/>
            </a:xfrm>
          </p:grpSpPr>
          <p:sp>
            <p:nvSpPr>
              <p:cNvPr id="29" name="Hexágono 28">
                <a:extLst>
                  <a:ext uri="{FF2B5EF4-FFF2-40B4-BE49-F238E27FC236}">
                    <a16:creationId xmlns:a16="http://schemas.microsoft.com/office/drawing/2014/main" id="{4B0A0BF2-7928-1829-4852-DA8F608D8AC1}"/>
                  </a:ext>
                </a:extLst>
              </p:cNvPr>
              <p:cNvSpPr/>
              <p:nvPr/>
            </p:nvSpPr>
            <p:spPr>
              <a:xfrm rot="5400000">
                <a:off x="8113426" y="611012"/>
                <a:ext cx="1280516" cy="1123158"/>
              </a:xfrm>
              <a:prstGeom prst="hexag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1339D2A7-EE1C-EDF8-CC9C-CD4E50F6FF80}"/>
                  </a:ext>
                </a:extLst>
              </p:cNvPr>
              <p:cNvSpPr txBox="1"/>
              <p:nvPr/>
            </p:nvSpPr>
            <p:spPr>
              <a:xfrm>
                <a:off x="8119089" y="719706"/>
                <a:ext cx="1292227" cy="8007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15%</a:t>
                </a:r>
              </a:p>
              <a:p>
                <a:pPr algn="ctr"/>
                <a:r>
                  <a:rPr lang="es-CO" sz="14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Palmira</a:t>
                </a: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01DDB6F-F467-8478-4FBC-9DAA0C9B7245}"/>
                </a:ext>
              </a:extLst>
            </p:cNvPr>
            <p:cNvGrpSpPr/>
            <p:nvPr/>
          </p:nvGrpSpPr>
          <p:grpSpPr>
            <a:xfrm>
              <a:off x="3727100" y="249429"/>
              <a:ext cx="1043258" cy="1181281"/>
              <a:chOff x="3629551" y="1634040"/>
              <a:chExt cx="1158684" cy="1280521"/>
            </a:xfrm>
          </p:grpSpPr>
          <p:sp>
            <p:nvSpPr>
              <p:cNvPr id="27" name="Hexágono 26">
                <a:extLst>
                  <a:ext uri="{FF2B5EF4-FFF2-40B4-BE49-F238E27FC236}">
                    <a16:creationId xmlns:a16="http://schemas.microsoft.com/office/drawing/2014/main" id="{6F2A0134-7058-DA0A-149E-23A6FC33EDA9}"/>
                  </a:ext>
                </a:extLst>
              </p:cNvPr>
              <p:cNvSpPr/>
              <p:nvPr/>
            </p:nvSpPr>
            <p:spPr>
              <a:xfrm rot="5400000">
                <a:off x="3550869" y="1712722"/>
                <a:ext cx="1280521" cy="1123158"/>
              </a:xfrm>
              <a:prstGeom prst="hexagon">
                <a:avLst/>
              </a:prstGeom>
              <a:solidFill>
                <a:srgbClr val="006837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5F6EAACD-CF67-7B62-C853-E1416D032808}"/>
                  </a:ext>
                </a:extLst>
              </p:cNvPr>
              <p:cNvSpPr txBox="1"/>
              <p:nvPr/>
            </p:nvSpPr>
            <p:spPr>
              <a:xfrm>
                <a:off x="3641074" y="1907244"/>
                <a:ext cx="1147161" cy="7673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28%</a:t>
                </a:r>
              </a:p>
              <a:p>
                <a:pPr algn="ctr"/>
                <a:r>
                  <a:rPr lang="es-ES" sz="12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Centro</a:t>
                </a:r>
                <a:endParaRPr lang="es-CO" sz="1200" b="1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15A82653-50B0-DADD-2C79-0FAD2ADC23B0}"/>
                </a:ext>
              </a:extLst>
            </p:cNvPr>
            <p:cNvGrpSpPr/>
            <p:nvPr/>
          </p:nvGrpSpPr>
          <p:grpSpPr>
            <a:xfrm>
              <a:off x="3689398" y="2880156"/>
              <a:ext cx="1110655" cy="1181282"/>
              <a:chOff x="7777274" y="6117229"/>
              <a:chExt cx="1142226" cy="1280521"/>
            </a:xfrm>
          </p:grpSpPr>
          <p:sp>
            <p:nvSpPr>
              <p:cNvPr id="21" name="Hexágono 20">
                <a:extLst>
                  <a:ext uri="{FF2B5EF4-FFF2-40B4-BE49-F238E27FC236}">
                    <a16:creationId xmlns:a16="http://schemas.microsoft.com/office/drawing/2014/main" id="{7DB6DD3E-9D85-1DD0-174B-A37E08693197}"/>
                  </a:ext>
                </a:extLst>
              </p:cNvPr>
              <p:cNvSpPr/>
              <p:nvPr/>
            </p:nvSpPr>
            <p:spPr>
              <a:xfrm rot="5400000">
                <a:off x="7717660" y="6195911"/>
                <a:ext cx="1280521" cy="1123158"/>
              </a:xfrm>
              <a:prstGeom prst="hexagon">
                <a:avLst/>
              </a:prstGeom>
              <a:solidFill>
                <a:srgbClr val="A1C90E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3085263C-90A0-8C45-B497-E22FF26AE77E}"/>
                  </a:ext>
                </a:extLst>
              </p:cNvPr>
              <p:cNvSpPr txBox="1"/>
              <p:nvPr/>
            </p:nvSpPr>
            <p:spPr>
              <a:xfrm>
                <a:off x="7777274" y="6358013"/>
                <a:ext cx="1123158" cy="8007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9%</a:t>
                </a:r>
                <a:endParaRPr lang="es-CO" b="1">
                  <a:solidFill>
                    <a:prstClr val="white"/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/>
                <a:r>
                  <a:rPr lang="es-CO" sz="1400" b="1">
                    <a:solidFill>
                      <a:prstClr val="white"/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B/tura</a:t>
                </a:r>
              </a:p>
            </p:txBody>
          </p:sp>
        </p:grp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E420931-E218-A2B7-3D69-BB54BB152264}"/>
              </a:ext>
            </a:extLst>
          </p:cNvPr>
          <p:cNvSpPr txBox="1"/>
          <p:nvPr/>
        </p:nvSpPr>
        <p:spPr>
          <a:xfrm>
            <a:off x="590360" y="1233592"/>
            <a:ext cx="193333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1200">
                <a:solidFill>
                  <a:prstClr val="black">
                    <a:lumMod val="50000"/>
                    <a:lumOff val="50000"/>
                  </a:prstClr>
                </a:solidFill>
                <a:latin typeface="Poppins" panose="020B0604020202020204" charset="0"/>
                <a:cs typeface="Poppins" panose="020B0604020202020204" charset="0"/>
              </a:rPr>
              <a:t>Participación Total por Oficina/ Punto de Atención al Usuario</a:t>
            </a:r>
            <a:endParaRPr lang="es-CO" sz="500" b="1">
              <a:solidFill>
                <a:prstClr val="black">
                  <a:lumMod val="50000"/>
                  <a:lumOff val="50000"/>
                </a:prstClr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D1D1DA01-1EFB-8C6F-ED2B-7321E7531767}"/>
              </a:ext>
            </a:extLst>
          </p:cNvPr>
          <p:cNvSpPr/>
          <p:nvPr/>
        </p:nvSpPr>
        <p:spPr>
          <a:xfrm>
            <a:off x="758513" y="537540"/>
            <a:ext cx="1597024" cy="536348"/>
          </a:xfrm>
          <a:custGeom>
            <a:avLst/>
            <a:gdLst/>
            <a:ahLst/>
            <a:cxnLst/>
            <a:rect l="l" t="t" r="r" b="b"/>
            <a:pathLst>
              <a:path w="2268220" h="408939">
                <a:moveTo>
                  <a:pt x="2063495" y="0"/>
                </a:moveTo>
                <a:lnTo>
                  <a:pt x="204215" y="0"/>
                </a:lnTo>
                <a:lnTo>
                  <a:pt x="157390" y="5393"/>
                </a:lnTo>
                <a:lnTo>
                  <a:pt x="114405" y="20758"/>
                </a:lnTo>
                <a:lnTo>
                  <a:pt x="76487" y="44866"/>
                </a:lnTo>
                <a:lnTo>
                  <a:pt x="44862" y="76493"/>
                </a:lnTo>
                <a:lnTo>
                  <a:pt x="20756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5393" y="251037"/>
                </a:lnTo>
                <a:lnTo>
                  <a:pt x="20756" y="294020"/>
                </a:lnTo>
                <a:lnTo>
                  <a:pt x="44862" y="331938"/>
                </a:lnTo>
                <a:lnTo>
                  <a:pt x="76487" y="363565"/>
                </a:lnTo>
                <a:lnTo>
                  <a:pt x="114405" y="387673"/>
                </a:lnTo>
                <a:lnTo>
                  <a:pt x="157390" y="403038"/>
                </a:lnTo>
                <a:lnTo>
                  <a:pt x="204215" y="408431"/>
                </a:lnTo>
                <a:lnTo>
                  <a:pt x="2063495" y="408431"/>
                </a:lnTo>
                <a:lnTo>
                  <a:pt x="2110317" y="403038"/>
                </a:lnTo>
                <a:lnTo>
                  <a:pt x="2153300" y="387673"/>
                </a:lnTo>
                <a:lnTo>
                  <a:pt x="2191218" y="363565"/>
                </a:lnTo>
                <a:lnTo>
                  <a:pt x="2222845" y="331938"/>
                </a:lnTo>
                <a:lnTo>
                  <a:pt x="2246953" y="294020"/>
                </a:lnTo>
                <a:lnTo>
                  <a:pt x="2262318" y="251037"/>
                </a:lnTo>
                <a:lnTo>
                  <a:pt x="2267712" y="204215"/>
                </a:lnTo>
                <a:lnTo>
                  <a:pt x="2262318" y="157394"/>
                </a:lnTo>
                <a:lnTo>
                  <a:pt x="2246953" y="114411"/>
                </a:lnTo>
                <a:lnTo>
                  <a:pt x="2222845" y="76493"/>
                </a:lnTo>
                <a:lnTo>
                  <a:pt x="2191218" y="44866"/>
                </a:lnTo>
                <a:lnTo>
                  <a:pt x="2153300" y="20758"/>
                </a:lnTo>
                <a:lnTo>
                  <a:pt x="2110317" y="5393"/>
                </a:lnTo>
                <a:lnTo>
                  <a:pt x="2063495" y="0"/>
                </a:lnTo>
                <a:close/>
              </a:path>
            </a:pathLst>
          </a:custGeom>
          <a:solidFill>
            <a:srgbClr val="A6D236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B75A61A2-545E-7C56-0C0C-3584E1F62162}"/>
              </a:ext>
            </a:extLst>
          </p:cNvPr>
          <p:cNvSpPr txBox="1"/>
          <p:nvPr/>
        </p:nvSpPr>
        <p:spPr>
          <a:xfrm>
            <a:off x="907005" y="666317"/>
            <a:ext cx="134709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MX" sz="1500" b="1" kern="0" spc="-20">
                <a:solidFill>
                  <a:schemeClr val="bg1"/>
                </a:solidFill>
                <a:latin typeface="Arial"/>
                <a:cs typeface="Arial"/>
              </a:rPr>
              <a:t>Regional Valle</a:t>
            </a:r>
            <a:endParaRPr sz="1500" ker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74B9F96D-CC9C-1F1D-183E-77704CBFA4CD}"/>
              </a:ext>
            </a:extLst>
          </p:cNvPr>
          <p:cNvSpPr/>
          <p:nvPr/>
        </p:nvSpPr>
        <p:spPr>
          <a:xfrm>
            <a:off x="3172649" y="4426493"/>
            <a:ext cx="7308071" cy="1056558"/>
          </a:xfrm>
          <a:prstGeom prst="roundRect">
            <a:avLst>
              <a:gd name="adj" fmla="val 9119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203200" dist="76200" dir="5400000" sx="97000" sy="97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O" sz="140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*Cantidad de atenciones realizadas por Oficina / Punto de Atención al Usuario.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129B7DC-D71F-5CDD-44B0-606867690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06926"/>
              </p:ext>
            </p:extLst>
          </p:nvPr>
        </p:nvGraphicFramePr>
        <p:xfrm>
          <a:off x="4711995" y="1339537"/>
          <a:ext cx="3810000" cy="25590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38567775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2616453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326230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4033115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4185142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SEDES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Ene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Feb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Mar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Total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08247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78878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Palmira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43222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B/ventura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19009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Yumbo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89946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Cámbulos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47490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Jamundí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27315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 Base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55796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Río Cauca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41576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51938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76536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Emcali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65109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TOTAL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9.627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10.867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11.667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32.161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80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14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DE3C9-D7C7-E95B-C8D6-339C4B760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8EDDD04-1FF2-F9B4-1AA6-1502E1864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6" y="459077"/>
            <a:ext cx="2124629" cy="44368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FD9487B-610C-2F83-EECE-856D7845086F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6F3776E-F286-79F9-C993-2C6A37A3E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5429731-BD4D-61BB-D0C0-9F88E0DB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85C35B35-ADA2-8CBB-2C3C-888E3BFC2ECC}"/>
              </a:ext>
            </a:extLst>
          </p:cNvPr>
          <p:cNvGrpSpPr/>
          <p:nvPr/>
        </p:nvGrpSpPr>
        <p:grpSpPr>
          <a:xfrm>
            <a:off x="858125" y="1919216"/>
            <a:ext cx="1415739" cy="3833274"/>
            <a:chOff x="3648943" y="249429"/>
            <a:chExt cx="1215544" cy="38332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C620C377-7C49-A454-008E-DF992AB1C478}"/>
                </a:ext>
              </a:extLst>
            </p:cNvPr>
            <p:cNvGrpSpPr/>
            <p:nvPr/>
          </p:nvGrpSpPr>
          <p:grpSpPr>
            <a:xfrm>
              <a:off x="3660157" y="1575425"/>
              <a:ext cx="1204330" cy="1181281"/>
              <a:chOff x="8138572" y="532333"/>
              <a:chExt cx="1276457" cy="1280516"/>
            </a:xfrm>
          </p:grpSpPr>
          <p:sp>
            <p:nvSpPr>
              <p:cNvPr id="17" name="Hexágono 16">
                <a:extLst>
                  <a:ext uri="{FF2B5EF4-FFF2-40B4-BE49-F238E27FC236}">
                    <a16:creationId xmlns:a16="http://schemas.microsoft.com/office/drawing/2014/main" id="{8AE74AC8-AC53-F64E-27F5-7A3977A1AAD4}"/>
                  </a:ext>
                </a:extLst>
              </p:cNvPr>
              <p:cNvSpPr/>
              <p:nvPr/>
            </p:nvSpPr>
            <p:spPr>
              <a:xfrm rot="5400000">
                <a:off x="8113426" y="611012"/>
                <a:ext cx="1280516" cy="1123158"/>
              </a:xfrm>
              <a:prstGeom prst="hexag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endParaRP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F0AF371-0120-0696-92A5-B92F87D48D36}"/>
                  </a:ext>
                </a:extLst>
              </p:cNvPr>
              <p:cNvSpPr txBox="1"/>
              <p:nvPr/>
            </p:nvSpPr>
            <p:spPr>
              <a:xfrm>
                <a:off x="8138572" y="697996"/>
                <a:ext cx="1276457" cy="8007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50" charset="0"/>
                    <a:ea typeface="+mn-ea"/>
                    <a:cs typeface="Poppins" panose="00000500000000000000" pitchFamily="50" charset="0"/>
                  </a:rPr>
                  <a:t>20%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50" charset="0"/>
                    <a:ea typeface="+mn-ea"/>
                    <a:cs typeface="Poppins" panose="00000500000000000000" pitchFamily="50" charset="0"/>
                  </a:rPr>
                  <a:t>Santuario</a:t>
                </a: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372C6946-CEE8-5681-F629-E62D80D12E5F}"/>
                </a:ext>
              </a:extLst>
            </p:cNvPr>
            <p:cNvGrpSpPr/>
            <p:nvPr/>
          </p:nvGrpSpPr>
          <p:grpSpPr>
            <a:xfrm>
              <a:off x="3727100" y="249429"/>
              <a:ext cx="1043258" cy="1181281"/>
              <a:chOff x="3629551" y="1634040"/>
              <a:chExt cx="1158684" cy="1280521"/>
            </a:xfrm>
          </p:grpSpPr>
          <p:sp>
            <p:nvSpPr>
              <p:cNvPr id="15" name="Hexágono 14">
                <a:extLst>
                  <a:ext uri="{FF2B5EF4-FFF2-40B4-BE49-F238E27FC236}">
                    <a16:creationId xmlns:a16="http://schemas.microsoft.com/office/drawing/2014/main" id="{593AF4F9-3406-6B71-E931-E493CAEAD996}"/>
                  </a:ext>
                </a:extLst>
              </p:cNvPr>
              <p:cNvSpPr/>
              <p:nvPr/>
            </p:nvSpPr>
            <p:spPr>
              <a:xfrm rot="5400000">
                <a:off x="3550869" y="1712722"/>
                <a:ext cx="1280521" cy="1123158"/>
              </a:xfrm>
              <a:prstGeom prst="hexagon">
                <a:avLst/>
              </a:prstGeom>
              <a:solidFill>
                <a:srgbClr val="006837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endParaRP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17744C2-EA9C-A40E-ADD0-6B057092BF7A}"/>
                  </a:ext>
                </a:extLst>
              </p:cNvPr>
              <p:cNvSpPr txBox="1"/>
              <p:nvPr/>
            </p:nvSpPr>
            <p:spPr>
              <a:xfrm>
                <a:off x="3641074" y="1907244"/>
                <a:ext cx="1147161" cy="7673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50" charset="0"/>
                    <a:ea typeface="+mn-ea"/>
                    <a:cs typeface="Poppins" panose="00000500000000000000" pitchFamily="50" charset="0"/>
                  </a:rPr>
                  <a:t>29%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50" charset="0"/>
                    <a:ea typeface="+mn-ea"/>
                    <a:cs typeface="Poppins" panose="00000500000000000000" pitchFamily="50" charset="0"/>
                  </a:rPr>
                  <a:t>Pereira</a:t>
                </a:r>
                <a:endParaRPr kumimoji="0" lang="es-CO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3DC4F11C-7F08-78EA-D4DF-D0E20962A8B0}"/>
                </a:ext>
              </a:extLst>
            </p:cNvPr>
            <p:cNvGrpSpPr/>
            <p:nvPr/>
          </p:nvGrpSpPr>
          <p:grpSpPr>
            <a:xfrm>
              <a:off x="3648943" y="2901421"/>
              <a:ext cx="1129847" cy="1181282"/>
              <a:chOff x="7735667" y="6140281"/>
              <a:chExt cx="1161963" cy="1280521"/>
            </a:xfrm>
          </p:grpSpPr>
          <p:sp>
            <p:nvSpPr>
              <p:cNvPr id="13" name="Hexágono 12">
                <a:extLst>
                  <a:ext uri="{FF2B5EF4-FFF2-40B4-BE49-F238E27FC236}">
                    <a16:creationId xmlns:a16="http://schemas.microsoft.com/office/drawing/2014/main" id="{29C32E27-29C3-7A1D-D469-A2D65B97464D}"/>
                  </a:ext>
                </a:extLst>
              </p:cNvPr>
              <p:cNvSpPr/>
              <p:nvPr/>
            </p:nvSpPr>
            <p:spPr>
              <a:xfrm rot="5400000">
                <a:off x="7695790" y="6218963"/>
                <a:ext cx="1280521" cy="1123158"/>
              </a:xfrm>
              <a:prstGeom prst="hexagon">
                <a:avLst/>
              </a:prstGeom>
              <a:solidFill>
                <a:srgbClr val="A1C90E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endParaRP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AE523B9-F10E-7978-DC32-163F322EBE80}"/>
                  </a:ext>
                </a:extLst>
              </p:cNvPr>
              <p:cNvSpPr txBox="1"/>
              <p:nvPr/>
            </p:nvSpPr>
            <p:spPr>
              <a:xfrm>
                <a:off x="7735667" y="6399260"/>
                <a:ext cx="1123158" cy="8007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50" charset="0"/>
                    <a:ea typeface="+mn-ea"/>
                    <a:cs typeface="Poppins" panose="00000500000000000000" pitchFamily="50" charset="0"/>
                  </a:rPr>
                  <a:t>19%</a:t>
                </a:r>
                <a:endParaRPr kumimoji="0" lang="es-CO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50" charset="0"/>
                    <a:ea typeface="+mn-ea"/>
                    <a:cs typeface="Poppins" panose="00000500000000000000" pitchFamily="50" charset="0"/>
                  </a:rPr>
                  <a:t>La Celia</a:t>
                </a:r>
              </a:p>
            </p:txBody>
          </p:sp>
        </p:grp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810E71-590D-1C0B-6259-CC08406CDA41}"/>
              </a:ext>
            </a:extLst>
          </p:cNvPr>
          <p:cNvSpPr txBox="1"/>
          <p:nvPr/>
        </p:nvSpPr>
        <p:spPr>
          <a:xfrm>
            <a:off x="605860" y="1134114"/>
            <a:ext cx="193333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Participación Total por Oficina/ Punto de Atención al Usuario.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56DC2404-4417-92F4-6F87-DED827F23F44}"/>
              </a:ext>
            </a:extLst>
          </p:cNvPr>
          <p:cNvSpPr/>
          <p:nvPr/>
        </p:nvSpPr>
        <p:spPr>
          <a:xfrm>
            <a:off x="829744" y="307522"/>
            <a:ext cx="1597024" cy="734467"/>
          </a:xfrm>
          <a:custGeom>
            <a:avLst/>
            <a:gdLst/>
            <a:ahLst/>
            <a:cxnLst/>
            <a:rect l="l" t="t" r="r" b="b"/>
            <a:pathLst>
              <a:path w="2268220" h="408939">
                <a:moveTo>
                  <a:pt x="2063495" y="0"/>
                </a:moveTo>
                <a:lnTo>
                  <a:pt x="204215" y="0"/>
                </a:lnTo>
                <a:lnTo>
                  <a:pt x="157390" y="5393"/>
                </a:lnTo>
                <a:lnTo>
                  <a:pt x="114405" y="20758"/>
                </a:lnTo>
                <a:lnTo>
                  <a:pt x="76487" y="44866"/>
                </a:lnTo>
                <a:lnTo>
                  <a:pt x="44862" y="76493"/>
                </a:lnTo>
                <a:lnTo>
                  <a:pt x="20756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5393" y="251037"/>
                </a:lnTo>
                <a:lnTo>
                  <a:pt x="20756" y="294020"/>
                </a:lnTo>
                <a:lnTo>
                  <a:pt x="44862" y="331938"/>
                </a:lnTo>
                <a:lnTo>
                  <a:pt x="76487" y="363565"/>
                </a:lnTo>
                <a:lnTo>
                  <a:pt x="114405" y="387673"/>
                </a:lnTo>
                <a:lnTo>
                  <a:pt x="157390" y="403038"/>
                </a:lnTo>
                <a:lnTo>
                  <a:pt x="204215" y="408431"/>
                </a:lnTo>
                <a:lnTo>
                  <a:pt x="2063495" y="408431"/>
                </a:lnTo>
                <a:lnTo>
                  <a:pt x="2110317" y="403038"/>
                </a:lnTo>
                <a:lnTo>
                  <a:pt x="2153300" y="387673"/>
                </a:lnTo>
                <a:lnTo>
                  <a:pt x="2191218" y="363565"/>
                </a:lnTo>
                <a:lnTo>
                  <a:pt x="2222845" y="331938"/>
                </a:lnTo>
                <a:lnTo>
                  <a:pt x="2246953" y="294020"/>
                </a:lnTo>
                <a:lnTo>
                  <a:pt x="2262318" y="251037"/>
                </a:lnTo>
                <a:lnTo>
                  <a:pt x="2267712" y="204215"/>
                </a:lnTo>
                <a:lnTo>
                  <a:pt x="2262318" y="157394"/>
                </a:lnTo>
                <a:lnTo>
                  <a:pt x="2246953" y="114411"/>
                </a:lnTo>
                <a:lnTo>
                  <a:pt x="2222845" y="76493"/>
                </a:lnTo>
                <a:lnTo>
                  <a:pt x="2191218" y="44866"/>
                </a:lnTo>
                <a:lnTo>
                  <a:pt x="2153300" y="20758"/>
                </a:lnTo>
                <a:lnTo>
                  <a:pt x="2110317" y="5393"/>
                </a:lnTo>
                <a:lnTo>
                  <a:pt x="2063495" y="0"/>
                </a:lnTo>
                <a:close/>
              </a:path>
            </a:pathLst>
          </a:custGeom>
          <a:solidFill>
            <a:srgbClr val="A6D236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1FA291E8-C4E5-B06D-00D4-529EA279D34A}"/>
              </a:ext>
            </a:extLst>
          </p:cNvPr>
          <p:cNvSpPr txBox="1"/>
          <p:nvPr/>
        </p:nvSpPr>
        <p:spPr>
          <a:xfrm>
            <a:off x="1153797" y="420769"/>
            <a:ext cx="10562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Regional Risaralda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FDA6959D-5B4C-DC97-1FFF-D5F6E766F1EC}"/>
              </a:ext>
            </a:extLst>
          </p:cNvPr>
          <p:cNvSpPr/>
          <p:nvPr/>
        </p:nvSpPr>
        <p:spPr>
          <a:xfrm>
            <a:off x="3322581" y="4281837"/>
            <a:ext cx="7308071" cy="1056558"/>
          </a:xfrm>
          <a:prstGeom prst="roundRect">
            <a:avLst>
              <a:gd name="adj" fmla="val 9119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203200" dist="76200" dir="5400000" sx="97000" sy="97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O" sz="140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*Cantidad de atenciones realizadas por Oficina / Punto de Atención al Usuario.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CA4280-DB4F-AD2A-3A72-2FD0FAFDA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0033"/>
              </p:ext>
            </p:extLst>
          </p:nvPr>
        </p:nvGraphicFramePr>
        <p:xfrm>
          <a:off x="4497867" y="1589844"/>
          <a:ext cx="4390952" cy="1695617"/>
        </p:xfrm>
        <a:graphic>
          <a:graphicData uri="http://schemas.openxmlformats.org/drawingml/2006/table">
            <a:tbl>
              <a:tblPr/>
              <a:tblGrid>
                <a:gridCol w="1118192">
                  <a:extLst>
                    <a:ext uri="{9D8B030D-6E8A-4147-A177-3AD203B41FA5}">
                      <a16:colId xmlns:a16="http://schemas.microsoft.com/office/drawing/2014/main" val="3474365237"/>
                    </a:ext>
                  </a:extLst>
                </a:gridCol>
                <a:gridCol w="818190">
                  <a:extLst>
                    <a:ext uri="{9D8B030D-6E8A-4147-A177-3AD203B41FA5}">
                      <a16:colId xmlns:a16="http://schemas.microsoft.com/office/drawing/2014/main" val="3221489124"/>
                    </a:ext>
                  </a:extLst>
                </a:gridCol>
                <a:gridCol w="818190">
                  <a:extLst>
                    <a:ext uri="{9D8B030D-6E8A-4147-A177-3AD203B41FA5}">
                      <a16:colId xmlns:a16="http://schemas.microsoft.com/office/drawing/2014/main" val="4037571063"/>
                    </a:ext>
                  </a:extLst>
                </a:gridCol>
                <a:gridCol w="818190">
                  <a:extLst>
                    <a:ext uri="{9D8B030D-6E8A-4147-A177-3AD203B41FA5}">
                      <a16:colId xmlns:a16="http://schemas.microsoft.com/office/drawing/2014/main" val="848671"/>
                    </a:ext>
                  </a:extLst>
                </a:gridCol>
                <a:gridCol w="818190">
                  <a:extLst>
                    <a:ext uri="{9D8B030D-6E8A-4147-A177-3AD203B41FA5}">
                      <a16:colId xmlns:a16="http://schemas.microsoft.com/office/drawing/2014/main" val="2888244195"/>
                    </a:ext>
                  </a:extLst>
                </a:gridCol>
              </a:tblGrid>
              <a:tr h="2422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SEDES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780499"/>
                  </a:ext>
                </a:extLst>
              </a:tr>
              <a:tr h="2422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Pereira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47405"/>
                  </a:ext>
                </a:extLst>
              </a:tr>
              <a:tr h="2422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Santuario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63776"/>
                  </a:ext>
                </a:extLst>
              </a:tr>
              <a:tr h="2422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 Celia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64992"/>
                  </a:ext>
                </a:extLst>
              </a:tr>
              <a:tr h="2422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Dosquebradas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41691"/>
                  </a:ext>
                </a:extLst>
              </a:tr>
              <a:tr h="2422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Apía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428960"/>
                  </a:ext>
                </a:extLst>
              </a:tr>
              <a:tr h="2422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 "/>
                        </a:rPr>
                        <a:t>TOTAL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36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24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B9F6EC-FCCB-B5EF-FADC-23FFC1DAC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D93D7739-7418-03E8-CDF3-9DDE9C3EDDA7}"/>
              </a:ext>
            </a:extLst>
          </p:cNvPr>
          <p:cNvSpPr txBox="1"/>
          <p:nvPr/>
        </p:nvSpPr>
        <p:spPr>
          <a:xfrm>
            <a:off x="874694" y="2305936"/>
            <a:ext cx="4825999" cy="224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Canal de 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Atención 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Telefónico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625E67-3288-22E5-CDCE-1DFF2388B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2D02CBB6-299B-3489-452A-8E336FC22C87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A28280EC-ED16-BEBD-3ACE-71813648F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D7BAE84-AF63-C3B3-0339-A6397DAA0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E62A60BD-49F8-9137-3BE0-D7A706DDF8F0}"/>
              </a:ext>
            </a:extLst>
          </p:cNvPr>
          <p:cNvSpPr txBox="1"/>
          <p:nvPr/>
        </p:nvSpPr>
        <p:spPr>
          <a:xfrm>
            <a:off x="884855" y="4746589"/>
            <a:ext cx="48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6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Trimestre– Enero a marzo 2026</a:t>
            </a:r>
            <a:endParaRPr lang="es-CO">
              <a:solidFill>
                <a:srgbClr val="00664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4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D25AB-C18B-9700-F3CB-C00908FBF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4DDAEBC-979C-DEA5-AC06-574CC56A7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73" y="385372"/>
            <a:ext cx="2124629" cy="44368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6B6877E-2FFC-BCF6-815F-1549670BA89D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172C4E5-5BFD-EF90-2EF8-5C3B2266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1748AFB-6CF0-2555-0066-B976A96A2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sp>
        <p:nvSpPr>
          <p:cNvPr id="9" name="object 7">
            <a:extLst>
              <a:ext uri="{FF2B5EF4-FFF2-40B4-BE49-F238E27FC236}">
                <a16:creationId xmlns:a16="http://schemas.microsoft.com/office/drawing/2014/main" id="{7CECF28E-2666-249F-F478-E8D23A0814AF}"/>
              </a:ext>
            </a:extLst>
          </p:cNvPr>
          <p:cNvSpPr txBox="1">
            <a:spLocks/>
          </p:cNvSpPr>
          <p:nvPr/>
        </p:nvSpPr>
        <p:spPr>
          <a:xfrm>
            <a:off x="2320410" y="310070"/>
            <a:ext cx="5647567" cy="1037971"/>
          </a:xfrm>
          <a:prstGeom prst="rect">
            <a:avLst/>
          </a:prstGeom>
        </p:spPr>
        <p:txBody>
          <a:bodyPr vert="horz" wrap="square" lIns="0" tIns="293751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lang="es-CO" sz="2400" b="1" spc="-1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Comparativos</a:t>
            </a:r>
            <a:endParaRPr lang="es-CO" sz="2400" b="1">
              <a:solidFill>
                <a:srgbClr val="A1C9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04495">
              <a:lnSpc>
                <a:spcPct val="100000"/>
              </a:lnSpc>
            </a:pPr>
            <a:r>
              <a:rPr lang="es-CO" sz="2400" spc="-10">
                <a:solidFill>
                  <a:srgbClr val="7670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Tiempos</a:t>
            </a:r>
            <a:r>
              <a:rPr lang="es-CO" sz="2400" spc="-100">
                <a:solidFill>
                  <a:srgbClr val="7670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2400">
                <a:solidFill>
                  <a:srgbClr val="7670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lang="es-CO" sz="2400" spc="-165">
                <a:solidFill>
                  <a:srgbClr val="7670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2400" spc="-10">
                <a:solidFill>
                  <a:srgbClr val="7670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Atención</a:t>
            </a:r>
            <a:endParaRPr lang="es-CO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1479F230-51F0-5D18-6D0A-509FEE405805}"/>
              </a:ext>
            </a:extLst>
          </p:cNvPr>
          <p:cNvSpPr/>
          <p:nvPr/>
        </p:nvSpPr>
        <p:spPr>
          <a:xfrm>
            <a:off x="1081606" y="1800927"/>
            <a:ext cx="2268220" cy="408940"/>
          </a:xfrm>
          <a:custGeom>
            <a:avLst/>
            <a:gdLst/>
            <a:ahLst/>
            <a:cxnLst/>
            <a:rect l="l" t="t" r="r" b="b"/>
            <a:pathLst>
              <a:path w="2268220" h="408939">
                <a:moveTo>
                  <a:pt x="2063495" y="0"/>
                </a:moveTo>
                <a:lnTo>
                  <a:pt x="204215" y="0"/>
                </a:lnTo>
                <a:lnTo>
                  <a:pt x="157390" y="5393"/>
                </a:lnTo>
                <a:lnTo>
                  <a:pt x="114405" y="20758"/>
                </a:lnTo>
                <a:lnTo>
                  <a:pt x="76487" y="44866"/>
                </a:lnTo>
                <a:lnTo>
                  <a:pt x="44862" y="76493"/>
                </a:lnTo>
                <a:lnTo>
                  <a:pt x="20756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5393" y="251037"/>
                </a:lnTo>
                <a:lnTo>
                  <a:pt x="20756" y="294020"/>
                </a:lnTo>
                <a:lnTo>
                  <a:pt x="44862" y="331938"/>
                </a:lnTo>
                <a:lnTo>
                  <a:pt x="76487" y="363565"/>
                </a:lnTo>
                <a:lnTo>
                  <a:pt x="114405" y="387673"/>
                </a:lnTo>
                <a:lnTo>
                  <a:pt x="157390" y="403038"/>
                </a:lnTo>
                <a:lnTo>
                  <a:pt x="204215" y="408431"/>
                </a:lnTo>
                <a:lnTo>
                  <a:pt x="2063495" y="408431"/>
                </a:lnTo>
                <a:lnTo>
                  <a:pt x="2110317" y="403038"/>
                </a:lnTo>
                <a:lnTo>
                  <a:pt x="2153300" y="387673"/>
                </a:lnTo>
                <a:lnTo>
                  <a:pt x="2191218" y="363565"/>
                </a:lnTo>
                <a:lnTo>
                  <a:pt x="2222845" y="331938"/>
                </a:lnTo>
                <a:lnTo>
                  <a:pt x="2246953" y="294020"/>
                </a:lnTo>
                <a:lnTo>
                  <a:pt x="2262318" y="251037"/>
                </a:lnTo>
                <a:lnTo>
                  <a:pt x="2267712" y="204215"/>
                </a:lnTo>
                <a:lnTo>
                  <a:pt x="2262318" y="157394"/>
                </a:lnTo>
                <a:lnTo>
                  <a:pt x="2246953" y="114411"/>
                </a:lnTo>
                <a:lnTo>
                  <a:pt x="2222845" y="76493"/>
                </a:lnTo>
                <a:lnTo>
                  <a:pt x="2191218" y="44866"/>
                </a:lnTo>
                <a:lnTo>
                  <a:pt x="2153300" y="20758"/>
                </a:lnTo>
                <a:lnTo>
                  <a:pt x="2110317" y="5393"/>
                </a:lnTo>
                <a:lnTo>
                  <a:pt x="2063495" y="0"/>
                </a:lnTo>
                <a:close/>
              </a:path>
            </a:pathLst>
          </a:custGeom>
          <a:solidFill>
            <a:srgbClr val="A6D236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4BA49016-AC5A-50D1-7D45-653F7AA9C0C7}"/>
              </a:ext>
            </a:extLst>
          </p:cNvPr>
          <p:cNvSpPr txBox="1"/>
          <p:nvPr/>
        </p:nvSpPr>
        <p:spPr>
          <a:xfrm>
            <a:off x="1622360" y="1883569"/>
            <a:ext cx="159702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O" sz="1500" b="1" kern="0" spc="-20">
                <a:solidFill>
                  <a:schemeClr val="bg1"/>
                </a:solidFill>
                <a:latin typeface="Arial"/>
                <a:cs typeface="Arial"/>
              </a:rPr>
              <a:t>Periodo </a:t>
            </a:r>
            <a:r>
              <a:rPr sz="1500" b="1" kern="0" spc="-2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es-ES" sz="1500" b="1" kern="0" spc="-2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1500" kern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690F6C6E-3E4E-45FB-A33D-AB6AD99AD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61709"/>
              </p:ext>
            </p:extLst>
          </p:nvPr>
        </p:nvGraphicFramePr>
        <p:xfrm>
          <a:off x="3219385" y="2536191"/>
          <a:ext cx="5780544" cy="3104376"/>
        </p:xfrm>
        <a:graphic>
          <a:graphicData uri="http://schemas.openxmlformats.org/drawingml/2006/table">
            <a:tbl>
              <a:tblPr/>
              <a:tblGrid>
                <a:gridCol w="3337507">
                  <a:extLst>
                    <a:ext uri="{9D8B030D-6E8A-4147-A177-3AD203B41FA5}">
                      <a16:colId xmlns:a16="http://schemas.microsoft.com/office/drawing/2014/main" val="230119623"/>
                    </a:ext>
                  </a:extLst>
                </a:gridCol>
                <a:gridCol w="842837">
                  <a:extLst>
                    <a:ext uri="{9D8B030D-6E8A-4147-A177-3AD203B41FA5}">
                      <a16:colId xmlns:a16="http://schemas.microsoft.com/office/drawing/2014/main" val="1334815379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274807281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87090760"/>
                    </a:ext>
                  </a:extLst>
                </a:gridCol>
              </a:tblGrid>
              <a:tr h="2822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Campaña</a:t>
                      </a:r>
                    </a:p>
                  </a:txBody>
                  <a:tcPr marL="515350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Ene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Feb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Mar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260494"/>
                  </a:ext>
                </a:extLst>
              </a:tr>
              <a:tr h="2822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Recibidas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25.153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22.085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22.108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391654"/>
                  </a:ext>
                </a:extLst>
              </a:tr>
              <a:tr h="2822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Atendidas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24.312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21.673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21.686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2718"/>
                  </a:ext>
                </a:extLst>
              </a:tr>
              <a:tr h="2822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Nivel atención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96,66%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162267"/>
                  </a:ext>
                </a:extLst>
              </a:tr>
              <a:tr h="2822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% Atendidas 0 a 20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83,83%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872173"/>
                  </a:ext>
                </a:extLst>
              </a:tr>
              <a:tr h="2822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% Atendidas 21 a 40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3,61%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2,41%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216824"/>
                  </a:ext>
                </a:extLst>
              </a:tr>
              <a:tr h="2822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% Atendidas 41 a 60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2,83%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001501"/>
                  </a:ext>
                </a:extLst>
              </a:tr>
              <a:tr h="2822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% Atendidas 61 a 80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42917"/>
                  </a:ext>
                </a:extLst>
              </a:tr>
              <a:tr h="2822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% Atendidas 81 a 100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424510"/>
                  </a:ext>
                </a:extLst>
              </a:tr>
              <a:tr h="2822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% Atendidas 101 a 120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805757"/>
                  </a:ext>
                </a:extLst>
              </a:tr>
              <a:tr h="2822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% Atendidas &gt; 121 sg.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8,97%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4,63%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05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56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8D4CF-0385-31B5-A8D1-02CF22938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71F00295-E445-AB18-6201-FAB14F564586}"/>
              </a:ext>
            </a:extLst>
          </p:cNvPr>
          <p:cNvSpPr txBox="1"/>
          <p:nvPr/>
        </p:nvSpPr>
        <p:spPr>
          <a:xfrm>
            <a:off x="1026822" y="3197022"/>
            <a:ext cx="4825999" cy="151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Satisfacción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 Usuario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72959B-6842-4501-8A9D-FBD8A13FC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2CDDC68-AF33-D4E2-F9F3-943A7B3CBBF3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D139A51-4B8F-A121-102D-4B7C857DF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682E32E-11B1-07E1-0E79-213CC9F47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8B209346-3A9F-18C8-9267-7CA60165FA18}"/>
              </a:ext>
            </a:extLst>
          </p:cNvPr>
          <p:cNvSpPr txBox="1"/>
          <p:nvPr/>
        </p:nvSpPr>
        <p:spPr>
          <a:xfrm>
            <a:off x="1036983" y="4931255"/>
            <a:ext cx="48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6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Trimestre– Enero a marzo 2026</a:t>
            </a:r>
            <a:endParaRPr lang="es-CO">
              <a:solidFill>
                <a:srgbClr val="00664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5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948A6-0567-539C-176A-E1FA5AC9F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7ADB116-EA1A-B06C-3A5E-20263CDC9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5" y="229464"/>
            <a:ext cx="2124629" cy="44368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58CB87B-9FCD-93BC-990B-549FF0D6AAE5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67E8681-48B1-DA4E-3CAE-0E7BA1099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3181293-E76F-B73A-60D2-36AE25CAA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pic>
        <p:nvPicPr>
          <p:cNvPr id="2" name="Imagen 1" descr="Gráfico&#10;&#10;El contenido generado por IA puede ser incorrecto.">
            <a:extLst>
              <a:ext uri="{FF2B5EF4-FFF2-40B4-BE49-F238E27FC236}">
                <a16:creationId xmlns:a16="http://schemas.microsoft.com/office/drawing/2014/main" id="{C7C14846-D5B1-06FD-A112-5EAFDE9AD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9263" y="1110990"/>
            <a:ext cx="8343900" cy="42862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DE40C7-603D-4724-6DF3-6333ABCB8A70}"/>
              </a:ext>
            </a:extLst>
          </p:cNvPr>
          <p:cNvSpPr txBox="1"/>
          <p:nvPr/>
        </p:nvSpPr>
        <p:spPr>
          <a:xfrm>
            <a:off x="1765926" y="5544944"/>
            <a:ext cx="86369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solidFill>
                  <a:srgbClr val="232425"/>
                </a:solidFill>
                <a:highlight>
                  <a:srgbClr val="FFFFFF"/>
                </a:highlight>
                <a:latin typeface="Poppins"/>
                <a:cs typeface="Poppins"/>
              </a:rPr>
              <a:t>La satisfacción general se mantuvo por encima de la meta del 85% en todos los meses analizados. Aunque se observa una disminución de 93% en noviembre a 86% en enero, en febrero hay una ligera recuperación a 87%, lo que refleja un desempeño estable y cumplimiento sostenido del objetivo</a:t>
            </a:r>
            <a:endParaRPr lang="es-ES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60183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01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84D43BD3-E52B-A1C6-CE31-CAB93C1CB61C}"/>
              </a:ext>
            </a:extLst>
          </p:cNvPr>
          <p:cNvSpPr txBox="1"/>
          <p:nvPr/>
        </p:nvSpPr>
        <p:spPr>
          <a:xfrm>
            <a:off x="892289" y="3229409"/>
            <a:ext cx="4798519" cy="151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Comportamiento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la población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102A1EFD-BA58-4935-5C65-E7E4D545F272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DFEFCF64-AEA2-7FEB-38BD-247182B64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961EFDA-8736-0FFB-EBA8-FFF03C917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4BD3A2B-792F-BB91-178A-F2FACD54119A}"/>
              </a:ext>
            </a:extLst>
          </p:cNvPr>
          <p:cNvSpPr txBox="1"/>
          <p:nvPr/>
        </p:nvSpPr>
        <p:spPr>
          <a:xfrm>
            <a:off x="977781" y="5165483"/>
            <a:ext cx="48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6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Trimestre– Enero a marzo 2026</a:t>
            </a:r>
            <a:endParaRPr lang="es-CO">
              <a:solidFill>
                <a:srgbClr val="00664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9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D922DFF-D677-A3CA-44CB-954FAD44EA38}"/>
              </a:ext>
            </a:extLst>
          </p:cNvPr>
          <p:cNvSpPr txBox="1"/>
          <p:nvPr/>
        </p:nvSpPr>
        <p:spPr>
          <a:xfrm>
            <a:off x="1155760" y="526168"/>
            <a:ext cx="838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>
                <a:solidFill>
                  <a:srgbClr val="717E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Comportamiento Población </a:t>
            </a:r>
            <a:r>
              <a:rPr lang="es-ES" sz="24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Total Marzo 2026 </a:t>
            </a:r>
            <a:endParaRPr lang="en-US" sz="2400" b="1">
              <a:solidFill>
                <a:srgbClr val="A1C9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Flecha izquierda 12"/>
          <p:cNvSpPr/>
          <p:nvPr/>
        </p:nvSpPr>
        <p:spPr>
          <a:xfrm>
            <a:off x="6248038" y="1469944"/>
            <a:ext cx="951635" cy="759282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derecha 14"/>
          <p:cNvSpPr/>
          <p:nvPr/>
        </p:nvSpPr>
        <p:spPr>
          <a:xfrm>
            <a:off x="5387028" y="5816251"/>
            <a:ext cx="861010" cy="883935"/>
          </a:xfrm>
          <a:prstGeom prst="rightArrow">
            <a:avLst/>
          </a:prstGeom>
          <a:solidFill>
            <a:srgbClr val="C7CD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E1336BE-2C23-E5AF-2558-4DBE6B5837EB}"/>
              </a:ext>
            </a:extLst>
          </p:cNvPr>
          <p:cNvSpPr txBox="1"/>
          <p:nvPr/>
        </p:nvSpPr>
        <p:spPr>
          <a:xfrm>
            <a:off x="1668479" y="5816251"/>
            <a:ext cx="39154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>
                <a:solidFill>
                  <a:srgbClr val="C7CD3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0,14% </a:t>
            </a:r>
            <a:r>
              <a:rPr lang="es-CO" sz="1600">
                <a:solidFill>
                  <a:srgbClr val="C7CD3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(662)</a:t>
            </a:r>
            <a:endParaRPr lang="es-CO" sz="1400">
              <a:solidFill>
                <a:srgbClr val="C7CD32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  <a:p>
            <a:pPr algn="ctr"/>
            <a:r>
              <a:rPr lang="es-CO" sz="1100">
                <a:solidFill>
                  <a:srgbClr val="C7CD32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Aumento total comparado con febrero 2026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7270275" y="1398556"/>
            <a:ext cx="4086764" cy="954107"/>
            <a:chOff x="1108858" y="4571601"/>
            <a:chExt cx="1209040" cy="1078971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E04C4D7-EA9F-D346-BDF3-2BCC6791C357}"/>
                </a:ext>
              </a:extLst>
            </p:cNvPr>
            <p:cNvSpPr txBox="1"/>
            <p:nvPr/>
          </p:nvSpPr>
          <p:spPr>
            <a:xfrm>
              <a:off x="1115788" y="4571601"/>
              <a:ext cx="1202110" cy="1078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>
                  <a:solidFill>
                    <a:srgbClr val="2F5A28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0,66%  </a:t>
              </a:r>
              <a:r>
                <a:rPr lang="es-CO" sz="1600">
                  <a:solidFill>
                    <a:srgbClr val="2F5A28"/>
                  </a:solidFill>
                  <a:latin typeface="Poppins Black" panose="00000A00000000000000" pitchFamily="2" charset="0"/>
                  <a:cs typeface="Poppins Black" panose="00000A00000000000000" pitchFamily="2" charset="0"/>
                </a:rPr>
                <a:t>(1,446)</a:t>
              </a:r>
            </a:p>
            <a:p>
              <a:pPr algn="ctr"/>
              <a:r>
                <a:rPr lang="es-CO" sz="1200">
                  <a:solidFill>
                    <a:srgbClr val="2F5A28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Aumento de población en comparación al mes de  febrero 2026</a:t>
              </a:r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2C588C18-1814-244C-84C4-AFDD1447E1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858" y="4652333"/>
              <a:ext cx="0" cy="987176"/>
            </a:xfrm>
            <a:prstGeom prst="line">
              <a:avLst/>
            </a:prstGeom>
            <a:ln w="28575">
              <a:solidFill>
                <a:srgbClr val="0D5D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07" y="1398555"/>
            <a:ext cx="4885470" cy="37460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865" y="3214163"/>
            <a:ext cx="4813721" cy="3486023"/>
          </a:xfrm>
          <a:prstGeom prst="rect">
            <a:avLst/>
          </a:prstGeom>
        </p:spPr>
      </p:pic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ED44F2D-55A2-7ACA-4364-6407DEC20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11" y="523569"/>
            <a:ext cx="2124629" cy="4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81D8A-E9FB-5CBE-C4CA-217BFAF1C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056FB-7373-65AC-915B-4EF8062E99D2}"/>
              </a:ext>
            </a:extLst>
          </p:cNvPr>
          <p:cNvSpPr txBox="1"/>
          <p:nvPr/>
        </p:nvSpPr>
        <p:spPr>
          <a:xfrm>
            <a:off x="1280546" y="3427772"/>
            <a:ext cx="4798519" cy="151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Informe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Afiliados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25E2BF-A958-AB9D-C923-8A39535B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775887A-E3DB-B43A-CABB-74542ADBB66F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E6701920-0CD8-AFAB-ABAB-6E6EE4ABE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6D978DA-40EF-A303-2AC5-4496336D9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3E5058CF-21ED-57F6-71D5-AE0226554495}"/>
              </a:ext>
            </a:extLst>
          </p:cNvPr>
          <p:cNvSpPr txBox="1"/>
          <p:nvPr/>
        </p:nvSpPr>
        <p:spPr>
          <a:xfrm>
            <a:off x="1280162" y="5238054"/>
            <a:ext cx="48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6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Trimestre– Enero a marzo 2026</a:t>
            </a:r>
            <a:endParaRPr lang="es-CO">
              <a:solidFill>
                <a:srgbClr val="00664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2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6AC86-C831-891D-F476-C5A11213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1AB9B65-3F89-3200-F276-B583BE1D1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5" y="229464"/>
            <a:ext cx="2124629" cy="44368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C1F7EDE-4389-5EA2-4027-3F36B8EC47F2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A92250-E33C-7B75-7F29-E35A4303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645FF05-D065-ACBB-6D9B-BCB00B56A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D3DCE4DC-D15C-D6FB-B406-12CF41343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56" y="2876712"/>
            <a:ext cx="4233709" cy="11116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215D47-F012-9F08-CBC5-C95A82A1D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761" y="1312835"/>
            <a:ext cx="6526886" cy="483934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DBB78A4-4425-2282-CD62-0342C12F210C}"/>
              </a:ext>
            </a:extLst>
          </p:cNvPr>
          <p:cNvSpPr txBox="1"/>
          <p:nvPr/>
        </p:nvSpPr>
        <p:spPr>
          <a:xfrm>
            <a:off x="193729" y="1316731"/>
            <a:ext cx="6096000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s-ES" sz="2000" b="1">
                <a:solidFill>
                  <a:srgbClr val="A1C90E"/>
                </a:solidFill>
                <a:latin typeface="Poppins"/>
                <a:ea typeface="Segoe UI"/>
                <a:cs typeface="Segoe UI"/>
              </a:rPr>
              <a:t>Ingresos</a:t>
            </a:r>
            <a:endParaRPr lang="en-US" sz="2000" b="0" i="0">
              <a:solidFill>
                <a:srgbClr val="000000"/>
              </a:solidFill>
              <a:latin typeface="Poppins"/>
              <a:ea typeface="Segoe UI"/>
              <a:cs typeface="Segoe UI"/>
            </a:endParaRPr>
          </a:p>
          <a:p>
            <a:r>
              <a:rPr lang="es-ES" sz="2000" b="1">
                <a:solidFill>
                  <a:srgbClr val="767171"/>
                </a:solidFill>
                <a:latin typeface="Poppins"/>
                <a:ea typeface="Segoe UI"/>
                <a:cs typeface="Segoe UI"/>
              </a:rPr>
              <a:t>Y Egresos </a:t>
            </a:r>
            <a:endParaRPr lang="es-ES" sz="2000" b="1" i="0" u="none" strike="noStrike">
              <a:solidFill>
                <a:srgbClr val="767171"/>
              </a:solidFill>
              <a:latin typeface="Poppins"/>
              <a:ea typeface="Segoe UI"/>
              <a:cs typeface="Segoe UI"/>
            </a:endParaRPr>
          </a:p>
          <a:p>
            <a:r>
              <a:rPr lang="es-ES" sz="2000" b="1">
                <a:solidFill>
                  <a:srgbClr val="767171"/>
                </a:solidFill>
                <a:latin typeface="Poppins"/>
                <a:cs typeface="Segoe UI"/>
              </a:rPr>
              <a:t>1 trimestre 2026</a:t>
            </a:r>
          </a:p>
          <a:p>
            <a:endParaRPr lang="es-ES" sz="4000" b="1">
              <a:solidFill>
                <a:srgbClr val="767171"/>
              </a:solidFill>
              <a:latin typeface="Poppins"/>
              <a:cs typeface="Segoe UI"/>
            </a:endParaRPr>
          </a:p>
          <a:p>
            <a:pPr algn="ctr"/>
            <a:endParaRPr lang="es-E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941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9C39F2-7C23-E154-B5DA-6CA0EF8FB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0FCDFD0-4E46-6682-54D8-C5BDFDEC0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5" y="229464"/>
            <a:ext cx="2124629" cy="44368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7810EB8-B72D-45A0-2BDB-680466D144EC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236A5F9-51DE-E876-7E17-7B0BED6E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028028D-CB0E-636D-B583-642C6E3D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F5273AB-669A-4A7A-16A0-74C33178143B}"/>
              </a:ext>
            </a:extLst>
          </p:cNvPr>
          <p:cNvSpPr txBox="1"/>
          <p:nvPr/>
        </p:nvSpPr>
        <p:spPr>
          <a:xfrm>
            <a:off x="365794" y="923441"/>
            <a:ext cx="6243483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s-ES" sz="2000" b="1">
              <a:solidFill>
                <a:srgbClr val="A1C90E"/>
              </a:solidFill>
              <a:latin typeface="Poppins"/>
              <a:cs typeface="Segoe UI"/>
            </a:endParaRPr>
          </a:p>
          <a:p>
            <a:endParaRPr lang="es-ES" sz="4000" b="1">
              <a:solidFill>
                <a:srgbClr val="767171"/>
              </a:solidFill>
              <a:latin typeface="Poppins"/>
              <a:cs typeface="Segoe UI"/>
            </a:endParaRPr>
          </a:p>
          <a:p>
            <a:pPr algn="ctr"/>
            <a:endParaRPr lang="es-E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297C8D-BDCB-0340-C55B-9FA4FF1E6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7624"/>
            <a:ext cx="12192000" cy="51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4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BFAC4F-99B9-F828-04A8-F7033DAF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D907DE7D-31E4-8358-29B3-4C9F8069F502}"/>
              </a:ext>
            </a:extLst>
          </p:cNvPr>
          <p:cNvSpPr txBox="1"/>
          <p:nvPr/>
        </p:nvSpPr>
        <p:spPr>
          <a:xfrm>
            <a:off x="1127761" y="2138824"/>
            <a:ext cx="5069840" cy="297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4000" b="1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Indicadores de</a:t>
            </a:r>
          </a:p>
          <a:p>
            <a:pPr>
              <a:lnSpc>
                <a:spcPts val="5700"/>
              </a:lnSpc>
            </a:pPr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Sistema de Gestión de la Calidad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B1043C-4A52-C7D9-646C-07FCB594F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6" y="877327"/>
            <a:ext cx="467995" cy="40113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1615BE99-839F-DED8-A999-0E904C9969B5}"/>
              </a:ext>
            </a:extLst>
          </p:cNvPr>
          <p:cNvGrpSpPr/>
          <p:nvPr/>
        </p:nvGrpSpPr>
        <p:grpSpPr>
          <a:xfrm>
            <a:off x="11370590" y="3723161"/>
            <a:ext cx="709990" cy="2894778"/>
            <a:chOff x="11151110" y="3683822"/>
            <a:chExt cx="709990" cy="2894778"/>
          </a:xfrm>
        </p:grpSpPr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EA86C177-3030-B376-B248-C4930DDD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110" y="6179044"/>
              <a:ext cx="709990" cy="3995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2C9D942-0B8D-8AB8-7CEF-5EF0CF927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262" y="3683822"/>
              <a:ext cx="156838" cy="139276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BF6FE5F-5FC9-5864-6AC6-91D65F79ED3C}"/>
              </a:ext>
            </a:extLst>
          </p:cNvPr>
          <p:cNvSpPr txBox="1"/>
          <p:nvPr/>
        </p:nvSpPr>
        <p:spPr>
          <a:xfrm>
            <a:off x="1127761" y="5292065"/>
            <a:ext cx="481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6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Trimestre– Enero a marzo 2026</a:t>
            </a:r>
            <a:endParaRPr lang="es-CO">
              <a:solidFill>
                <a:srgbClr val="00664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79EEA-3132-0FD5-8471-6FD50ACB4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5E1305A-61AB-B27A-A630-4B0BECA12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6" y="459077"/>
            <a:ext cx="2124629" cy="44368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D302BB7-9FD1-44DB-E6F5-4F66615B6852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DA851B1-E923-91CA-FA36-50A69A399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F3D405D-8A70-EBC4-407C-E569188EA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E8BFB175-9FD4-698B-1150-60FE5C642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27179"/>
            <a:ext cx="12192000" cy="3272553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9AD87F8-0604-BAC9-FBA9-398994A4979D}"/>
              </a:ext>
            </a:extLst>
          </p:cNvPr>
          <p:cNvSpPr/>
          <p:nvPr/>
        </p:nvSpPr>
        <p:spPr>
          <a:xfrm>
            <a:off x="1300479" y="4424150"/>
            <a:ext cx="9768013" cy="2141749"/>
          </a:xfrm>
          <a:prstGeom prst="roundRect">
            <a:avLst>
              <a:gd name="adj" fmla="val 4691"/>
            </a:avLst>
          </a:prstGeom>
          <a:solidFill>
            <a:schemeClr val="bg1"/>
          </a:solidFill>
          <a:ln>
            <a:noFill/>
          </a:ln>
          <a:effectLst>
            <a:innerShdw blurRad="254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Para consultar los indicadores de Gestión del Sistema Obligatorio de Garantía de la Calidad </a:t>
            </a:r>
            <a:r>
              <a:rPr lang="es-CO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de nuestra entidad:</a:t>
            </a:r>
          </a:p>
          <a:p>
            <a:pPr algn="ctr"/>
            <a:endParaRPr lang="es-CO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es-ES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Consulta en el siguiente link</a:t>
            </a:r>
          </a:p>
          <a:p>
            <a:pPr algn="ctr"/>
            <a:endParaRPr lang="es-ES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es-ES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  <a:hlinkClick r:id="rId7"/>
              </a:rPr>
              <a:t>https://epsdelagente.com.co/Indicadores-de-gestion/</a:t>
            </a:r>
            <a:endParaRPr lang="es-ES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418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5D900-3B3E-F94B-06CC-EE156D294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BD76C65-9F12-F14D-77D3-7CAB9F34E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6" y="459077"/>
            <a:ext cx="2124629" cy="44368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485FAC4-D813-07AE-2BD8-96BCA92AB77D}"/>
              </a:ext>
            </a:extLst>
          </p:cNvPr>
          <p:cNvGrpSpPr/>
          <p:nvPr/>
        </p:nvGrpSpPr>
        <p:grpSpPr>
          <a:xfrm>
            <a:off x="371617" y="5173140"/>
            <a:ext cx="11448767" cy="1392760"/>
            <a:chOff x="412333" y="5185840"/>
            <a:chExt cx="11448767" cy="1392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4D1D560-311C-F0D5-11B3-1686C8925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333" y="6179044"/>
              <a:ext cx="709989" cy="39955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10AB193-CD62-A989-C7A7-2A59801F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04262" y="5185840"/>
              <a:ext cx="156838" cy="1392759"/>
            </a:xfrm>
            <a:prstGeom prst="rect">
              <a:avLst/>
            </a:prstGeom>
          </p:spPr>
        </p:pic>
      </p:grp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3469275-33E3-5B3F-3CD6-F7BFE13B1CB1}"/>
              </a:ext>
            </a:extLst>
          </p:cNvPr>
          <p:cNvSpPr/>
          <p:nvPr/>
        </p:nvSpPr>
        <p:spPr>
          <a:xfrm>
            <a:off x="1311111" y="4540568"/>
            <a:ext cx="9768013" cy="1625776"/>
          </a:xfrm>
          <a:prstGeom prst="roundRect">
            <a:avLst>
              <a:gd name="adj" fmla="val 4691"/>
            </a:avLst>
          </a:prstGeom>
          <a:solidFill>
            <a:schemeClr val="bg1"/>
          </a:solidFill>
          <a:ln>
            <a:noFill/>
          </a:ln>
          <a:effectLst>
            <a:innerShdw blurRad="254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Consulta especializada se puede consulta en el siguiente link</a:t>
            </a:r>
          </a:p>
          <a:p>
            <a:pPr algn="ctr"/>
            <a:endParaRPr lang="es-ES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es-ES">
                <a:solidFill>
                  <a:schemeClr val="bg2">
                    <a:lumMod val="25000"/>
                  </a:schemeClr>
                </a:solidFill>
                <a:latin typeface="Poppins" panose="020B0604020202020204" charset="0"/>
                <a:cs typeface="Poppins" panose="020B0604020202020204" charset="0"/>
                <a:hlinkClick r:id="rId6"/>
              </a:rPr>
              <a:t>https://epsdelagente.com.co/oportunidad-de-citas/</a:t>
            </a:r>
            <a:endParaRPr lang="es-ES">
              <a:solidFill>
                <a:schemeClr val="bg2">
                  <a:lumMod val="2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66FE0B-52CB-B5C0-6488-8445FDFAA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18838"/>
            <a:ext cx="12192000" cy="30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41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Panorámica</PresentationFormat>
  <Paragraphs>212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Poppins</vt:lpstr>
      <vt:lpstr>Poppins SemiBold</vt:lpstr>
      <vt:lpstr>Calibri Light</vt:lpstr>
      <vt:lpstr>Poppins Black</vt:lpstr>
      <vt:lpstr>Calibri</vt:lpstr>
      <vt:lpstr>Calibri  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Jose Gomez</dc:creator>
  <cp:lastModifiedBy>Julieth Katterine Catuche Guaca</cp:lastModifiedBy>
  <cp:revision>10</cp:revision>
  <dcterms:created xsi:type="dcterms:W3CDTF">2023-10-03T18:58:06Z</dcterms:created>
  <dcterms:modified xsi:type="dcterms:W3CDTF">2026-05-06T16:29:58Z</dcterms:modified>
</cp:coreProperties>
</file>